
<file path=[Content_Types].xml><?xml version="1.0" encoding="utf-8"?>
<Types xmlns="http://schemas.openxmlformats.org/package/2006/content-types">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6" r:id="rId1"/>
  </p:sldMasterIdLst>
  <p:notesMasterIdLst>
    <p:notesMasterId r:id="rId18"/>
  </p:notesMasterIdLst>
  <p:sldIdLst>
    <p:sldId id="257" r:id="rId2"/>
    <p:sldId id="256" r:id="rId3"/>
    <p:sldId id="258" r:id="rId4"/>
    <p:sldId id="265" r:id="rId5"/>
    <p:sldId id="259" r:id="rId6"/>
    <p:sldId id="272" r:id="rId7"/>
    <p:sldId id="268" r:id="rId8"/>
    <p:sldId id="266" r:id="rId9"/>
    <p:sldId id="267" r:id="rId10"/>
    <p:sldId id="271" r:id="rId11"/>
    <p:sldId id="260" r:id="rId12"/>
    <p:sldId id="269" r:id="rId13"/>
    <p:sldId id="262" r:id="rId14"/>
    <p:sldId id="263" r:id="rId15"/>
    <p:sldId id="264"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947" autoAdjust="0"/>
    <p:restoredTop sz="96344" autoAdjust="0"/>
  </p:normalViewPr>
  <p:slideViewPr>
    <p:cSldViewPr snapToGrid="0" snapToObjects="1">
      <p:cViewPr>
        <p:scale>
          <a:sx n="75" d="100"/>
          <a:sy n="75" d="100"/>
        </p:scale>
        <p:origin x="-1504" y="-4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67417-2CAA-8146-94B0-54F5A7766465}" type="datetimeFigureOut">
              <a:rPr lang="en-US" smtClean="0"/>
              <a:pPr/>
              <a:t>4/11/12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FB466-6222-6F4B-8B3B-C1318E93BC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a:t>
            </a:r>
            <a:r>
              <a:rPr lang="en-US" baseline="0" dirty="0" smtClean="0"/>
              <a:t> years now there has been research into interesting mare craters on the lunar surface.  Greeley had published a paper about ringed moat features remnants from mare flows.  Since the Lunar </a:t>
            </a:r>
            <a:r>
              <a:rPr lang="en-US" baseline="0" dirty="0" err="1" smtClean="0"/>
              <a:t>Reconaissance</a:t>
            </a:r>
            <a:r>
              <a:rPr lang="en-US" baseline="0" dirty="0" smtClean="0"/>
              <a:t> Orbiter Camera has been in orbit now we can see the detail down to boulders in mare craters.  Throughout the different mare units craters that looked like this were showing up everywhere, but there characteristics were not understood.  On the right this is my favorite example, you can clearly see a flow pattern into the crater.  This would lead me to believe by the law of superposition the flow came second.</a:t>
            </a:r>
            <a:endParaRPr lang="en-US" dirty="0"/>
          </a:p>
        </p:txBody>
      </p:sp>
      <p:sp>
        <p:nvSpPr>
          <p:cNvPr id="4" name="Slide Number Placeholder 3"/>
          <p:cNvSpPr>
            <a:spLocks noGrp="1"/>
          </p:cNvSpPr>
          <p:nvPr>
            <p:ph type="sldNum" sz="quarter" idx="10"/>
          </p:nvPr>
        </p:nvSpPr>
        <p:spPr/>
        <p:txBody>
          <a:bodyPr/>
          <a:lstStyle/>
          <a:p>
            <a:fld id="{98FFB466-6222-6F4B-8B3B-C1318E93BC6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distribution within</a:t>
            </a:r>
            <a:r>
              <a:rPr lang="en-US" baseline="0" dirty="0" smtClean="0"/>
              <a:t> unit</a:t>
            </a:r>
          </a:p>
          <a:p>
            <a:r>
              <a:rPr lang="en-US" baseline="0" dirty="0" smtClean="0"/>
              <a:t>Characterization of the individual craters with these boulders</a:t>
            </a:r>
          </a:p>
          <a:p>
            <a:r>
              <a:rPr lang="en-US" dirty="0" smtClean="0"/>
              <a:t>Mare </a:t>
            </a:r>
            <a:r>
              <a:rPr lang="en-US" dirty="0" err="1" smtClean="0"/>
              <a:t>crisium</a:t>
            </a:r>
            <a:r>
              <a:rPr lang="en-US" baseline="0" dirty="0" smtClean="0"/>
              <a:t> as first start</a:t>
            </a:r>
          </a:p>
          <a:p>
            <a:r>
              <a:rPr lang="en-US" baseline="0" dirty="0" smtClean="0"/>
              <a:t>Learn about their origins</a:t>
            </a:r>
            <a:endParaRPr lang="en-US" dirty="0"/>
          </a:p>
        </p:txBody>
      </p:sp>
      <p:sp>
        <p:nvSpPr>
          <p:cNvPr id="4" name="Slide Number Placeholder 3"/>
          <p:cNvSpPr>
            <a:spLocks noGrp="1"/>
          </p:cNvSpPr>
          <p:nvPr>
            <p:ph type="sldNum" sz="quarter" idx="10"/>
          </p:nvPr>
        </p:nvSpPr>
        <p:spPr/>
        <p:txBody>
          <a:bodyPr/>
          <a:lstStyle/>
          <a:p>
            <a:fld id="{98FFB466-6222-6F4B-8B3B-C1318E93BC6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Younger flows have covered older terrain </a:t>
            </a:r>
            <a:endParaRPr lang="en-US" dirty="0"/>
          </a:p>
        </p:txBody>
      </p:sp>
      <p:sp>
        <p:nvSpPr>
          <p:cNvPr id="4" name="Slide Number Placeholder 3"/>
          <p:cNvSpPr>
            <a:spLocks noGrp="1"/>
          </p:cNvSpPr>
          <p:nvPr>
            <p:ph type="sldNum" sz="quarter" idx="10"/>
          </p:nvPr>
        </p:nvSpPr>
        <p:spPr/>
        <p:txBody>
          <a:bodyPr/>
          <a:lstStyle/>
          <a:p>
            <a:fld id="{98FFB466-6222-6F4B-8B3B-C1318E93BC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~3.18 </a:t>
            </a:r>
            <a:r>
              <a:rPr lang="en-US" sz="1200" kern="1200" dirty="0" err="1" smtClean="0">
                <a:solidFill>
                  <a:schemeClr val="tx1"/>
                </a:solidFill>
                <a:latin typeface="+mn-lt"/>
                <a:ea typeface="+mn-ea"/>
                <a:cs typeface="+mn-cs"/>
              </a:rPr>
              <a:t>b.y</a:t>
            </a:r>
            <a:r>
              <a:rPr lang="en-US" sz="1200" kern="1200" dirty="0" smtClean="0">
                <a:solidFill>
                  <a:schemeClr val="tx1"/>
                </a:solidFill>
                <a:latin typeface="+mn-lt"/>
                <a:ea typeface="+mn-ea"/>
                <a:cs typeface="+mn-cs"/>
              </a:rPr>
              <a:t>. to 3.28 </a:t>
            </a:r>
            <a:r>
              <a:rPr lang="en-US" sz="1200" kern="1200" dirty="0" err="1" smtClean="0">
                <a:solidFill>
                  <a:schemeClr val="tx1"/>
                </a:solidFill>
                <a:latin typeface="+mn-lt"/>
                <a:ea typeface="+mn-ea"/>
                <a:cs typeface="+mn-cs"/>
              </a:rPr>
              <a:t>b.y</a:t>
            </a:r>
            <a:r>
              <a:rPr lang="en-US" sz="1200" kern="1200" dirty="0" smtClean="0">
                <a:solidFill>
                  <a:schemeClr val="tx1"/>
                </a:solidFill>
                <a:latin typeface="+mn-lt"/>
                <a:ea typeface="+mn-ea"/>
                <a:cs typeface="+mn-cs"/>
              </a:rPr>
              <a:t>. with one younger sample L24-5 at ~2.8 </a:t>
            </a:r>
            <a:r>
              <a:rPr lang="en-US" sz="1200" kern="1200" dirty="0" err="1" smtClean="0">
                <a:solidFill>
                  <a:schemeClr val="tx1"/>
                </a:solidFill>
                <a:latin typeface="+mn-lt"/>
                <a:ea typeface="+mn-ea"/>
                <a:cs typeface="+mn-cs"/>
              </a:rPr>
              <a:t>b.y</a:t>
            </a:r>
            <a:r>
              <a:rPr lang="en-US" dirty="0" smtClean="0"/>
              <a:t> </a:t>
            </a:r>
            <a:endParaRPr lang="en-US" dirty="0"/>
          </a:p>
        </p:txBody>
      </p:sp>
      <p:sp>
        <p:nvSpPr>
          <p:cNvPr id="4" name="Slide Number Placeholder 3"/>
          <p:cNvSpPr>
            <a:spLocks noGrp="1"/>
          </p:cNvSpPr>
          <p:nvPr>
            <p:ph type="sldNum" sz="quarter" idx="10"/>
          </p:nvPr>
        </p:nvSpPr>
        <p:spPr/>
        <p:txBody>
          <a:bodyPr/>
          <a:lstStyle/>
          <a:p>
            <a:fld id="{98FFB466-6222-6F4B-8B3B-C1318E93BC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image catalogue</a:t>
            </a:r>
          </a:p>
          <a:p>
            <a:endParaRPr lang="en-US" dirty="0" smtClean="0"/>
          </a:p>
          <a:p>
            <a:r>
              <a:rPr lang="en-US" dirty="0" smtClean="0"/>
              <a:t>Scanned through</a:t>
            </a:r>
            <a:r>
              <a:rPr lang="en-US" baseline="0" dirty="0" smtClean="0"/>
              <a:t> each image 1-2 meters per pixel resolution</a:t>
            </a:r>
            <a:endParaRPr lang="en-US" dirty="0"/>
          </a:p>
        </p:txBody>
      </p:sp>
      <p:sp>
        <p:nvSpPr>
          <p:cNvPr id="4" name="Slide Number Placeholder 3"/>
          <p:cNvSpPr>
            <a:spLocks noGrp="1"/>
          </p:cNvSpPr>
          <p:nvPr>
            <p:ph type="sldNum" sz="quarter" idx="10"/>
          </p:nvPr>
        </p:nvSpPr>
        <p:spPr/>
        <p:txBody>
          <a:bodyPr/>
          <a:lstStyle/>
          <a:p>
            <a:fld id="{98FFB466-6222-6F4B-8B3B-C1318E93BC6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4DE280-76DE-F741-B90B-258356BBA6CA}" type="datetimeFigureOut">
              <a:rPr lang="en-US" smtClean="0"/>
              <a:pPr/>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B0B3A-5303-0F4B-ABCD-0815260C6A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24DE280-76DE-F741-B90B-258356BBA6CA}" type="datetimeFigureOut">
              <a:rPr lang="en-US" smtClean="0"/>
              <a:pPr/>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B0B3A-5303-0F4B-ABCD-0815260C6AF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B0B3A-5303-0F4B-ABCD-0815260C6A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B0B3A-5303-0F4B-ABCD-0815260C6AF2}"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B0B3A-5303-0F4B-ABCD-0815260C6AF2}"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B0B3A-5303-0F4B-ABCD-0815260C6AF2}"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24DE280-76DE-F741-B90B-258356BBA6CA}" type="datetimeFigureOut">
              <a:rPr lang="en-US" smtClean="0"/>
              <a:pPr/>
              <a:t>4/11/12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88B0B3A-5303-0F4B-ABCD-0815260C6AF2}"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24DE280-76DE-F741-B90B-258356BBA6CA}" type="datetimeFigureOut">
              <a:rPr lang="en-US" smtClean="0"/>
              <a:pPr/>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B0B3A-5303-0F4B-ABCD-0815260C6AF2}"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88B0B3A-5303-0F4B-ABCD-0815260C6A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24DE280-76DE-F741-B90B-258356BBA6CA}" type="datetimeFigureOut">
              <a:rPr lang="en-US" smtClean="0"/>
              <a:pPr/>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B0B3A-5303-0F4B-ABCD-0815260C6AF2}"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24DE280-76DE-F741-B90B-258356BBA6CA}" type="datetimeFigureOut">
              <a:rPr lang="en-US" smtClean="0"/>
              <a:pPr/>
              <a:t>4/11/12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88B0B3A-5303-0F4B-ABCD-0815260C6A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jpeg"/><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93" y="609600"/>
            <a:ext cx="4304407" cy="3539067"/>
          </a:xfrm>
        </p:spPr>
        <p:txBody>
          <a:bodyPr>
            <a:noAutofit/>
          </a:bodyPr>
          <a:lstStyle/>
          <a:p>
            <a:r>
              <a:rPr lang="en-US" sz="4200" dirty="0" smtClean="0">
                <a:solidFill>
                  <a:schemeClr val="tx1"/>
                </a:solidFill>
              </a:rPr>
              <a:t>Craters in Younger Lunar Mare Units Seen in LROC NAC Images</a:t>
            </a:r>
            <a:endParaRPr lang="en-US" sz="4200" dirty="0">
              <a:solidFill>
                <a:schemeClr val="tx1"/>
              </a:solidFill>
            </a:endParaRPr>
          </a:p>
        </p:txBody>
      </p:sp>
      <p:pic>
        <p:nvPicPr>
          <p:cNvPr id="4" name="Picture 3" descr="glg404_proposal_imageexample.jpg"/>
          <p:cNvPicPr>
            <a:picLocks noChangeAspect="1"/>
          </p:cNvPicPr>
          <p:nvPr/>
        </p:nvPicPr>
        <p:blipFill>
          <a:blip r:embed="rId3">
            <a:alphaModFix/>
          </a:blip>
          <a:stretch>
            <a:fillRect/>
          </a:stretch>
        </p:blipFill>
        <p:spPr>
          <a:xfrm>
            <a:off x="6780954" y="2387600"/>
            <a:ext cx="2083643" cy="2004358"/>
          </a:xfrm>
          <a:prstGeom prst="rect">
            <a:avLst/>
          </a:prstGeom>
        </p:spPr>
      </p:pic>
      <p:pic>
        <p:nvPicPr>
          <p:cNvPr id="7" name="Picture 6" descr="GLG_404_proposal_crater4.jpg"/>
          <p:cNvPicPr>
            <a:picLocks noChangeAspect="1"/>
          </p:cNvPicPr>
          <p:nvPr/>
        </p:nvPicPr>
        <p:blipFill>
          <a:blip r:embed="rId4">
            <a:alphaModFix/>
          </a:blip>
          <a:stretch>
            <a:fillRect/>
          </a:stretch>
        </p:blipFill>
        <p:spPr>
          <a:xfrm>
            <a:off x="4635500" y="229790"/>
            <a:ext cx="2029226" cy="2034399"/>
          </a:xfrm>
          <a:prstGeom prst="rect">
            <a:avLst/>
          </a:prstGeom>
        </p:spPr>
      </p:pic>
      <p:sp>
        <p:nvSpPr>
          <p:cNvPr id="9" name="Subtitle 2"/>
          <p:cNvSpPr txBox="1">
            <a:spLocks/>
          </p:cNvSpPr>
          <p:nvPr/>
        </p:nvSpPr>
        <p:spPr>
          <a:xfrm>
            <a:off x="331093" y="3911600"/>
            <a:ext cx="4038600" cy="196115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kumimoji="0" lang="en-US" sz="2800" b="0" i="0" u="none" strike="noStrike" kern="1200" cap="none" spc="0" normalizeH="0" baseline="0" noProof="0" dirty="0" smtClean="0">
                <a:ln>
                  <a:noFill/>
                </a:ln>
                <a:solidFill>
                  <a:schemeClr val="accent5"/>
                </a:solidFill>
                <a:effectLst/>
                <a:uLnTx/>
                <a:uFillTx/>
                <a:latin typeface="+mn-lt"/>
                <a:ea typeface="+mn-ea"/>
                <a:cs typeface="+mn-cs"/>
              </a:rPr>
              <a:t>Hallie Gengl</a:t>
            </a:r>
          </a:p>
          <a:p>
            <a:pPr marL="0" marR="0" lvl="0" indent="0" algn="l"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Mark Robinson</a:t>
            </a:r>
          </a:p>
          <a:p>
            <a:pPr marL="0" marR="0" lvl="0" indent="0" algn="l"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Ernest </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Bowan-</a:t>
            </a:r>
            <a:r>
              <a:rPr kumimoji="0" lang="en-U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Ciscneros</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lang="en-US" sz="2000" dirty="0" smtClean="0">
                <a:solidFill>
                  <a:schemeClr val="tx1">
                    <a:tint val="75000"/>
                  </a:schemeClr>
                </a:solidFill>
              </a:rPr>
              <a:t>Reinhold </a:t>
            </a:r>
            <a:r>
              <a:rPr kumimoji="0" lang="en-US" sz="2000" b="0" i="0" u="none" strike="noStrike" kern="1200" cap="none" spc="0" normalizeH="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noProof="0" dirty="0" err="1" smtClean="0">
                <a:ln>
                  <a:noFill/>
                </a:ln>
                <a:solidFill>
                  <a:schemeClr val="tx1">
                    <a:tint val="75000"/>
                  </a:schemeClr>
                </a:solidFill>
                <a:effectLst/>
                <a:uLnTx/>
                <a:uFillTx/>
                <a:latin typeface="+mn-lt"/>
                <a:ea typeface="+mn-ea"/>
                <a:cs typeface="+mn-cs"/>
              </a:rPr>
              <a:t>Povilaitis</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Subtitle 9"/>
          <p:cNvSpPr>
            <a:spLocks noGrp="1"/>
          </p:cNvSpPr>
          <p:nvPr>
            <p:ph type="subTitle" idx="1"/>
          </p:nvPr>
        </p:nvSpPr>
        <p:spPr>
          <a:xfrm>
            <a:off x="4800600" y="5276604"/>
            <a:ext cx="4038600" cy="748553"/>
          </a:xfrm>
        </p:spPr>
        <p:txBody>
          <a:bodyPr/>
          <a:lstStyle/>
          <a:p>
            <a:r>
              <a:rPr lang="en-US" dirty="0" smtClean="0"/>
              <a:t>Space Grant Symposium 2012</a:t>
            </a:r>
          </a:p>
          <a:p>
            <a:r>
              <a:rPr lang="en-US" dirty="0" smtClean="0"/>
              <a:t>April 21, 2012</a:t>
            </a:r>
            <a:endParaRPr lang="en-US" dirty="0"/>
          </a:p>
        </p:txBody>
      </p:sp>
      <p:pic>
        <p:nvPicPr>
          <p:cNvPr id="11" name="Picture 10" descr="ASU_NASA.png"/>
          <p:cNvPicPr>
            <a:picLocks noChangeAspect="1"/>
          </p:cNvPicPr>
          <p:nvPr/>
        </p:nvPicPr>
        <p:blipFill>
          <a:blip r:embed="rId5" cstate="email"/>
          <a:stretch>
            <a:fillRect/>
          </a:stretch>
        </p:blipFill>
        <p:spPr>
          <a:xfrm>
            <a:off x="-65054" y="6025157"/>
            <a:ext cx="9242922" cy="843997"/>
          </a:xfrm>
          <a:prstGeom prst="rect">
            <a:avLst/>
          </a:prstGeom>
          <a:solidFill>
            <a:schemeClr val="tx1"/>
          </a:solidFill>
        </p:spPr>
      </p:pic>
      <p:pic>
        <p:nvPicPr>
          <p:cNvPr id="12" name="Picture 11" descr="LROC_logo.png"/>
          <p:cNvPicPr>
            <a:picLocks noChangeAspect="1"/>
          </p:cNvPicPr>
          <p:nvPr/>
        </p:nvPicPr>
        <p:blipFill>
          <a:blip r:embed="rId6" cstate="email"/>
          <a:stretch>
            <a:fillRect/>
          </a:stretch>
        </p:blipFill>
        <p:spPr>
          <a:xfrm>
            <a:off x="6780954" y="259734"/>
            <a:ext cx="1999729" cy="1999729"/>
          </a:xfrm>
          <a:prstGeom prst="rect">
            <a:avLst/>
          </a:prstGeom>
        </p:spPr>
      </p:pic>
      <p:pic>
        <p:nvPicPr>
          <p:cNvPr id="13" name="Picture 12"/>
          <p:cNvPicPr>
            <a:picLocks noChangeAspect="1"/>
          </p:cNvPicPr>
          <p:nvPr/>
        </p:nvPicPr>
        <p:blipFill>
          <a:blip r:embed="rId7" cstate="email"/>
          <a:stretch>
            <a:fillRect/>
          </a:stretch>
        </p:blipFill>
        <p:spPr>
          <a:xfrm>
            <a:off x="4448210" y="2264189"/>
            <a:ext cx="2332744" cy="23273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Elevation Map</a:t>
            </a:r>
            <a:endParaRPr lang="en-US" dirty="0">
              <a:solidFill>
                <a:schemeClr val="tx1"/>
              </a:solidFill>
            </a:endParaRPr>
          </a:p>
        </p:txBody>
      </p:sp>
      <p:sp>
        <p:nvSpPr>
          <p:cNvPr id="7" name="Text Placeholder 6"/>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p:txBody>
      </p:sp>
      <p:sp>
        <p:nvSpPr>
          <p:cNvPr id="15" name="Text Placeholder 14"/>
          <p:cNvSpPr>
            <a:spLocks noGrp="1"/>
          </p:cNvSpPr>
          <p:nvPr>
            <p:ph type="body" sz="half" idx="2"/>
          </p:nvPr>
        </p:nvSpPr>
        <p:spPr/>
        <p:txBody>
          <a:bodyPr/>
          <a:lstStyle/>
          <a:p>
            <a:r>
              <a:rPr lang="en-US" dirty="0" smtClean="0"/>
              <a:t>Craters can be found predominantly in areas of higher terrain.</a:t>
            </a:r>
            <a:endParaRPr lang="en-US" dirty="0"/>
          </a:p>
        </p:txBody>
      </p:sp>
      <p:sp>
        <p:nvSpPr>
          <p:cNvPr id="12" name="TextBox 11"/>
          <p:cNvSpPr txBox="1"/>
          <p:nvPr/>
        </p:nvSpPr>
        <p:spPr>
          <a:xfrm>
            <a:off x="5215467" y="6357396"/>
            <a:ext cx="1998133" cy="276999"/>
          </a:xfrm>
          <a:prstGeom prst="rect">
            <a:avLst/>
          </a:prstGeom>
          <a:noFill/>
        </p:spPr>
        <p:txBody>
          <a:bodyPr wrap="square" rtlCol="0">
            <a:spAutoFit/>
          </a:bodyPr>
          <a:lstStyle/>
          <a:p>
            <a:r>
              <a:rPr lang="en-US" sz="1200" dirty="0" smtClean="0"/>
              <a:t>Source: NASA/LROC/ASU</a:t>
            </a:r>
            <a:endParaRPr lang="en-US" sz="1200" dirty="0"/>
          </a:p>
        </p:txBody>
      </p:sp>
      <p:pic>
        <p:nvPicPr>
          <p:cNvPr id="16" name="Picture 15" descr="MareCrisium_WACDEM_bouldercrateroverlay.jpg"/>
          <p:cNvPicPr>
            <a:picLocks noChangeAspect="1"/>
          </p:cNvPicPr>
          <p:nvPr/>
        </p:nvPicPr>
        <p:blipFill>
          <a:blip r:embed="rId2"/>
          <a:stretch>
            <a:fillRect/>
          </a:stretch>
        </p:blipFill>
        <p:spPr>
          <a:xfrm>
            <a:off x="829733" y="2078128"/>
            <a:ext cx="6705600" cy="42455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Results</a:t>
            </a:r>
            <a:endParaRPr lang="en-US" dirty="0">
              <a:solidFill>
                <a:srgbClr val="000000"/>
              </a:solidFill>
            </a:endParaRPr>
          </a:p>
        </p:txBody>
      </p:sp>
      <p:sp>
        <p:nvSpPr>
          <p:cNvPr id="4" name="Content Placeholder 3"/>
          <p:cNvSpPr>
            <a:spLocks noGrp="1"/>
          </p:cNvSpPr>
          <p:nvPr>
            <p:ph sz="half" idx="1"/>
          </p:nvPr>
        </p:nvSpPr>
        <p:spPr/>
        <p:txBody>
          <a:bodyPr>
            <a:normAutofit/>
          </a:bodyPr>
          <a:lstStyle/>
          <a:p>
            <a:r>
              <a:rPr lang="en-US" dirty="0" smtClean="0"/>
              <a:t>120 craters found</a:t>
            </a:r>
          </a:p>
          <a:p>
            <a:r>
              <a:rPr lang="en-US" dirty="0" smtClean="0"/>
              <a:t>Boulders in crater were the most common class</a:t>
            </a:r>
          </a:p>
          <a:p>
            <a:pPr lvl="2"/>
            <a:r>
              <a:rPr lang="en-US" dirty="0" smtClean="0"/>
              <a:t>A: Boulders in rim (34)</a:t>
            </a:r>
          </a:p>
          <a:p>
            <a:pPr lvl="2"/>
            <a:r>
              <a:rPr lang="en-US" dirty="0" smtClean="0"/>
              <a:t>B: Boulders in and out of crater (38)</a:t>
            </a:r>
          </a:p>
          <a:p>
            <a:pPr lvl="2"/>
            <a:r>
              <a:rPr lang="en-US" b="1" dirty="0" smtClean="0"/>
              <a:t>C: Boulders inside crater (48)</a:t>
            </a:r>
          </a:p>
          <a:p>
            <a:r>
              <a:rPr lang="en-US" dirty="0" smtClean="0"/>
              <a:t>No consistent correlation seen between crater type and location.</a:t>
            </a:r>
          </a:p>
          <a:p>
            <a:endParaRPr lang="en-US" dirty="0" smtClean="0"/>
          </a:p>
          <a:p>
            <a:pPr lvl="1"/>
            <a:endParaRPr lang="en-US" dirty="0" smtClean="0"/>
          </a:p>
          <a:p>
            <a:endParaRPr lang="en-US" dirty="0"/>
          </a:p>
        </p:txBody>
      </p:sp>
      <p:sp>
        <p:nvSpPr>
          <p:cNvPr id="5" name="Content Placeholder 4"/>
          <p:cNvSpPr>
            <a:spLocks noGrp="1"/>
          </p:cNvSpPr>
          <p:nvPr>
            <p:ph sz="half" idx="2"/>
          </p:nvPr>
        </p:nvSpPr>
        <p:spPr/>
        <p:txBody>
          <a:bodyPr>
            <a:normAutofit/>
          </a:bodyPr>
          <a:lstStyle/>
          <a:p>
            <a:r>
              <a:rPr lang="en-US" dirty="0" smtClean="0"/>
              <a:t>Craters are found primarily around the rim of Mare </a:t>
            </a:r>
            <a:r>
              <a:rPr lang="en-US" dirty="0" err="1" smtClean="0"/>
              <a:t>Crisium</a:t>
            </a:r>
            <a:r>
              <a:rPr lang="en-US" dirty="0" smtClean="0"/>
              <a:t> and one linear grouping from north to south through center.</a:t>
            </a:r>
          </a:p>
          <a:p>
            <a:r>
              <a:rPr lang="en-US" dirty="0" smtClean="0"/>
              <a:t>This matches LOLA DEM showing several different flow events in </a:t>
            </a:r>
            <a:r>
              <a:rPr lang="en-US" dirty="0" err="1" smtClean="0"/>
              <a:t>Crisium</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1682194"/>
            <a:ext cx="3255264" cy="1162050"/>
          </a:xfrm>
        </p:spPr>
        <p:txBody>
          <a:bodyPr/>
          <a:lstStyle/>
          <a:p>
            <a:r>
              <a:rPr lang="en-US" dirty="0" smtClean="0">
                <a:solidFill>
                  <a:schemeClr val="tx1"/>
                </a:solidFill>
              </a:rPr>
              <a:t>Isolated Distribution</a:t>
            </a:r>
            <a:endParaRPr lang="en-US" dirty="0">
              <a:solidFill>
                <a:schemeClr val="tx1"/>
              </a:solidFill>
            </a:endParaRPr>
          </a:p>
        </p:txBody>
      </p:sp>
      <p:pic>
        <p:nvPicPr>
          <p:cNvPr id="8" name="Content Placeholder 7" descr="Screen Shot 2011-11-29 at 6.09.41 AM.png"/>
          <p:cNvPicPr>
            <a:picLocks noGrp="1" noChangeAspect="1"/>
          </p:cNvPicPr>
          <p:nvPr>
            <p:ph idx="1"/>
          </p:nvPr>
        </p:nvPicPr>
        <p:blipFill>
          <a:blip r:embed="rId2"/>
          <a:srcRect t="-59406" b="-59406"/>
          <a:stretch>
            <a:fillRect/>
          </a:stretch>
        </p:blipFill>
        <p:spPr>
          <a:xfrm>
            <a:off x="4260851" y="572015"/>
            <a:ext cx="4597399" cy="5853113"/>
          </a:xfrm>
        </p:spPr>
      </p:pic>
      <p:sp>
        <p:nvSpPr>
          <p:cNvPr id="7" name="Text Placeholder 6"/>
          <p:cNvSpPr>
            <a:spLocks noGrp="1"/>
          </p:cNvSpPr>
          <p:nvPr>
            <p:ph type="body" sz="half" idx="2"/>
          </p:nvPr>
        </p:nvSpPr>
        <p:spPr/>
        <p:txBody>
          <a:bodyPr>
            <a:noAutofit/>
          </a:bodyPr>
          <a:lstStyle/>
          <a:p>
            <a:r>
              <a:rPr lang="en-US" sz="2100" dirty="0" smtClean="0">
                <a:solidFill>
                  <a:srgbClr val="5F5F5F"/>
                </a:solidFill>
              </a:rPr>
              <a:t>Green</a:t>
            </a:r>
            <a:r>
              <a:rPr lang="en-US" sz="2100" dirty="0" smtClean="0">
                <a:solidFill>
                  <a:srgbClr val="5F5F5F"/>
                </a:solidFill>
              </a:rPr>
              <a:t>= A. inside and outside of</a:t>
            </a:r>
            <a:r>
              <a:rPr lang="en-US" sz="2100" dirty="0" smtClean="0">
                <a:solidFill>
                  <a:srgbClr val="5F5F5F"/>
                </a:solidFill>
              </a:rPr>
              <a:t>  </a:t>
            </a:r>
            <a:r>
              <a:rPr lang="en-US" sz="2100" dirty="0" smtClean="0">
                <a:solidFill>
                  <a:srgbClr val="5F5F5F"/>
                </a:solidFill>
              </a:rPr>
              <a:t>crater</a:t>
            </a:r>
          </a:p>
          <a:p>
            <a:r>
              <a:rPr lang="en-US" sz="2100" dirty="0" smtClean="0">
                <a:solidFill>
                  <a:srgbClr val="5F5F5F"/>
                </a:solidFill>
              </a:rPr>
              <a:t>Red=B. in rim of crater</a:t>
            </a:r>
          </a:p>
          <a:p>
            <a:r>
              <a:rPr lang="en-US" sz="2100" dirty="0" smtClean="0">
                <a:solidFill>
                  <a:srgbClr val="5F5F5F"/>
                </a:solidFill>
              </a:rPr>
              <a:t>Blue=C. inside crater</a:t>
            </a:r>
          </a:p>
        </p:txBody>
      </p:sp>
      <p:cxnSp>
        <p:nvCxnSpPr>
          <p:cNvPr id="9" name="Straight Connector 8"/>
          <p:cNvCxnSpPr/>
          <p:nvPr/>
        </p:nvCxnSpPr>
        <p:spPr>
          <a:xfrm>
            <a:off x="4305300" y="4983162"/>
            <a:ext cx="850900" cy="1588"/>
          </a:xfrm>
          <a:prstGeom prst="line">
            <a:avLst/>
          </a:prstGeom>
          <a:ln w="48000" cap="flat" cmpd="thickThin"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05300" y="4582596"/>
            <a:ext cx="1028700" cy="369332"/>
          </a:xfrm>
          <a:prstGeom prst="rect">
            <a:avLst/>
          </a:prstGeom>
          <a:noFill/>
        </p:spPr>
        <p:txBody>
          <a:bodyPr wrap="square" rtlCol="0">
            <a:spAutoFit/>
          </a:bodyPr>
          <a:lstStyle/>
          <a:p>
            <a:r>
              <a:rPr lang="en-US" dirty="0" smtClean="0"/>
              <a:t>100 </a:t>
            </a:r>
            <a:r>
              <a:rPr lang="en-US" dirty="0" err="1" smtClean="0"/>
              <a:t>m</a:t>
            </a:r>
            <a:endParaRPr lang="en-US" dirty="0"/>
          </a:p>
        </p:txBody>
      </p:sp>
      <p:sp>
        <p:nvSpPr>
          <p:cNvPr id="12" name="TextBox 11"/>
          <p:cNvSpPr txBox="1"/>
          <p:nvPr/>
        </p:nvSpPr>
        <p:spPr>
          <a:xfrm>
            <a:off x="7188200" y="6148129"/>
            <a:ext cx="1600200" cy="276999"/>
          </a:xfrm>
          <a:prstGeom prst="rect">
            <a:avLst/>
          </a:prstGeom>
          <a:noFill/>
        </p:spPr>
        <p:txBody>
          <a:bodyPr wrap="square" rtlCol="0">
            <a:spAutoFit/>
          </a:bodyPr>
          <a:lstStyle/>
          <a:p>
            <a:r>
              <a:rPr lang="en-US" sz="1200" dirty="0" err="1" smtClean="0"/>
              <a:t>ArcGIS</a:t>
            </a:r>
            <a:endParaRPr lang="en-US" sz="1200" dirty="0"/>
          </a:p>
        </p:txBody>
      </p:sp>
      <p:sp>
        <p:nvSpPr>
          <p:cNvPr id="11" name="Rectangle 10"/>
          <p:cNvSpPr/>
          <p:nvPr/>
        </p:nvSpPr>
        <p:spPr>
          <a:xfrm>
            <a:off x="3892550" y="1682194"/>
            <a:ext cx="4965700" cy="3530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Conclusion</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t>Craters are in regions of higher elevation with probable thinner mare flows.</a:t>
            </a:r>
          </a:p>
          <a:p>
            <a:r>
              <a:rPr lang="en-US" dirty="0" smtClean="0"/>
              <a:t>The next step is a topographic study with high resolution Digital Terrain Models.</a:t>
            </a:r>
          </a:p>
          <a:p>
            <a:r>
              <a:rPr lang="en-US" dirty="0" smtClean="0"/>
              <a:t>By studying additional mare units will be able to possibly find the cause of classification type.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Sources</a:t>
            </a:r>
            <a:endParaRPr lang="en-US" dirty="0">
              <a:solidFill>
                <a:srgbClr val="000000"/>
              </a:solidFill>
            </a:endParaRPr>
          </a:p>
        </p:txBody>
      </p:sp>
      <p:sp>
        <p:nvSpPr>
          <p:cNvPr id="3" name="Content Placeholder 2"/>
          <p:cNvSpPr>
            <a:spLocks noGrp="1"/>
          </p:cNvSpPr>
          <p:nvPr>
            <p:ph idx="1"/>
          </p:nvPr>
        </p:nvSpPr>
        <p:spPr/>
        <p:txBody>
          <a:bodyPr>
            <a:normAutofit fontScale="55000" lnSpcReduction="20000"/>
          </a:bodyPr>
          <a:lstStyle/>
          <a:p>
            <a:r>
              <a:rPr lang="en-US" dirty="0"/>
              <a:t>Burgess, R., and G. Turner, Laser </a:t>
            </a:r>
            <a:r>
              <a:rPr lang="en-US" baseline="30000" dirty="0"/>
              <a:t>40</a:t>
            </a:r>
            <a:r>
              <a:rPr lang="en-US" dirty="0"/>
              <a:t>Ar-</a:t>
            </a:r>
            <a:r>
              <a:rPr lang="en-US" baseline="30000" dirty="0"/>
              <a:t>39</a:t>
            </a:r>
            <a:r>
              <a:rPr lang="en-US" dirty="0"/>
              <a:t>Ar age determination of </a:t>
            </a:r>
            <a:endParaRPr lang="en-US" dirty="0" smtClean="0"/>
          </a:p>
          <a:p>
            <a:pPr>
              <a:buNone/>
            </a:pPr>
            <a:r>
              <a:rPr lang="en-US" dirty="0" smtClean="0"/>
              <a:t>	Luna </a:t>
            </a:r>
            <a:r>
              <a:rPr lang="en-US" dirty="0"/>
              <a:t>24 mare basalts, </a:t>
            </a:r>
            <a:r>
              <a:rPr lang="en-US" i="1" dirty="0" err="1"/>
              <a:t>Meteorit</a:t>
            </a:r>
            <a:r>
              <a:rPr lang="en-US" i="1" dirty="0"/>
              <a:t>. Planet Sci.,</a:t>
            </a:r>
            <a:r>
              <a:rPr lang="en-US" dirty="0"/>
              <a:t> 33(4), 921-935, 1998</a:t>
            </a:r>
            <a:r>
              <a:rPr lang="en-US" dirty="0" smtClean="0"/>
              <a:t>.</a:t>
            </a:r>
          </a:p>
          <a:p>
            <a:r>
              <a:rPr lang="en-US" dirty="0" smtClean="0"/>
              <a:t>Feldman</a:t>
            </a:r>
            <a:r>
              <a:rPr lang="en-US" dirty="0"/>
              <a:t>, W. C., O. </a:t>
            </a:r>
            <a:r>
              <a:rPr lang="en-US" dirty="0" err="1"/>
              <a:t>Gasnaut</a:t>
            </a:r>
            <a:r>
              <a:rPr lang="en-US" dirty="0"/>
              <a:t>, S Maurice, D. J. Lawrence, R. C. </a:t>
            </a:r>
            <a:endParaRPr lang="en-US" dirty="0" smtClean="0"/>
          </a:p>
          <a:p>
            <a:pPr>
              <a:buNone/>
            </a:pPr>
            <a:r>
              <a:rPr lang="en-US" dirty="0" smtClean="0"/>
              <a:t>	</a:t>
            </a:r>
            <a:r>
              <a:rPr lang="en-US" dirty="0" err="1" smtClean="0"/>
              <a:t>Elphic</a:t>
            </a:r>
            <a:r>
              <a:rPr lang="en-US" dirty="0"/>
              <a:t>, P. G. </a:t>
            </a:r>
            <a:r>
              <a:rPr lang="en-US" dirty="0" err="1"/>
              <a:t>Lucey</a:t>
            </a:r>
            <a:r>
              <a:rPr lang="en-US" dirty="0"/>
              <a:t>, and A. B. Binder, Global distribution of lunar composition: New results from Lunar Prospector, </a:t>
            </a:r>
            <a:r>
              <a:rPr lang="en-US" i="1" dirty="0"/>
              <a:t>J </a:t>
            </a:r>
            <a:r>
              <a:rPr lang="en-US" i="1" dirty="0" err="1"/>
              <a:t>Geophys</a:t>
            </a:r>
            <a:r>
              <a:rPr lang="en-US" i="1" dirty="0"/>
              <a:t>. Res.,</a:t>
            </a:r>
            <a:r>
              <a:rPr lang="en-US" dirty="0"/>
              <a:t> 107(E3), 5016, doi:10.1029/2001JE001506, 2002.</a:t>
            </a:r>
          </a:p>
          <a:p>
            <a:r>
              <a:rPr lang="en-US" dirty="0" err="1"/>
              <a:t>Heisinger</a:t>
            </a:r>
            <a:r>
              <a:rPr lang="en-US" dirty="0"/>
              <a:t>, H., R. </a:t>
            </a:r>
            <a:r>
              <a:rPr lang="en-US" dirty="0" err="1"/>
              <a:t>Jaumann</a:t>
            </a:r>
            <a:r>
              <a:rPr lang="en-US" dirty="0"/>
              <a:t>, and J.W. Head III, Ages of mare </a:t>
            </a:r>
            <a:endParaRPr lang="en-US" dirty="0" smtClean="0"/>
          </a:p>
          <a:p>
            <a:pPr>
              <a:buNone/>
            </a:pPr>
            <a:r>
              <a:rPr lang="en-US" dirty="0" smtClean="0"/>
              <a:t>      basalts </a:t>
            </a:r>
            <a:r>
              <a:rPr lang="en-US" dirty="0"/>
              <a:t>on the lunar nearside.  </a:t>
            </a:r>
            <a:r>
              <a:rPr lang="en-US" i="1" dirty="0"/>
              <a:t>J. </a:t>
            </a:r>
            <a:r>
              <a:rPr lang="en-US" i="1" dirty="0" err="1"/>
              <a:t>Geophys</a:t>
            </a:r>
            <a:r>
              <a:rPr lang="en-US" i="1" dirty="0"/>
              <a:t>. Rev.,</a:t>
            </a:r>
            <a:r>
              <a:rPr lang="en-US" dirty="0"/>
              <a:t> 105, 29,239-29,275, 2000.</a:t>
            </a:r>
          </a:p>
          <a:p>
            <a:r>
              <a:rPr lang="en-US" dirty="0" err="1"/>
              <a:t>Heisinger</a:t>
            </a:r>
            <a:r>
              <a:rPr lang="en-US" dirty="0"/>
              <a:t>, H., J.W. Head III, U. Wolf, R. </a:t>
            </a:r>
            <a:r>
              <a:rPr lang="en-US" dirty="0" err="1"/>
              <a:t>Jaumann</a:t>
            </a:r>
            <a:r>
              <a:rPr lang="en-US" dirty="0"/>
              <a:t>, and G.</a:t>
            </a:r>
            <a:r>
              <a:rPr lang="en-US" dirty="0" smtClean="0"/>
              <a:t> </a:t>
            </a:r>
            <a:r>
              <a:rPr lang="en-US" dirty="0" err="1" smtClean="0"/>
              <a:t>Neukum</a:t>
            </a:r>
            <a:r>
              <a:rPr lang="en-US" dirty="0"/>
              <a:t>, Ages and </a:t>
            </a:r>
            <a:r>
              <a:rPr lang="en-US" dirty="0" err="1"/>
              <a:t>stratigraphy</a:t>
            </a:r>
            <a:r>
              <a:rPr lang="en-US" dirty="0"/>
              <a:t> of bare basalts in Oceanus </a:t>
            </a:r>
            <a:r>
              <a:rPr lang="en-US" dirty="0" err="1"/>
              <a:t>Procellarum</a:t>
            </a:r>
            <a:r>
              <a:rPr lang="en-US" dirty="0"/>
              <a:t>, Mare </a:t>
            </a:r>
            <a:r>
              <a:rPr lang="en-US" dirty="0" err="1"/>
              <a:t>Nubium</a:t>
            </a:r>
            <a:r>
              <a:rPr lang="en-US" dirty="0"/>
              <a:t>, Mare </a:t>
            </a:r>
            <a:r>
              <a:rPr lang="en-US" dirty="0" err="1"/>
              <a:t>Cognitum</a:t>
            </a:r>
            <a:r>
              <a:rPr lang="en-US" dirty="0"/>
              <a:t>, and Mare </a:t>
            </a:r>
            <a:r>
              <a:rPr lang="en-US" dirty="0" err="1"/>
              <a:t>Insularum</a:t>
            </a:r>
            <a:r>
              <a:rPr lang="en-US" dirty="0"/>
              <a:t>.  </a:t>
            </a:r>
            <a:r>
              <a:rPr lang="en-US" i="1" dirty="0"/>
              <a:t>J. </a:t>
            </a:r>
            <a:r>
              <a:rPr lang="en-US" i="1" dirty="0" err="1"/>
              <a:t>Geophys</a:t>
            </a:r>
            <a:r>
              <a:rPr lang="en-US" i="1" dirty="0"/>
              <a:t>. Rev.,</a:t>
            </a:r>
            <a:r>
              <a:rPr lang="en-US" dirty="0"/>
              <a:t> 105, 2000.</a:t>
            </a:r>
          </a:p>
          <a:p>
            <a:r>
              <a:rPr lang="en-US" dirty="0"/>
              <a:t>Robinson, M. R. et al., Lunar Reconnaissance Orbiter Camera</a:t>
            </a:r>
            <a:r>
              <a:rPr lang="en-US" dirty="0" smtClean="0"/>
              <a:t> (</a:t>
            </a:r>
            <a:r>
              <a:rPr lang="en-US" dirty="0"/>
              <a:t>LROC) Instrument Overview, Space Sci. Rev., 150, 81-</a:t>
            </a:r>
            <a:r>
              <a:rPr lang="en-US" dirty="0" smtClean="0"/>
              <a:t>124 DOI</a:t>
            </a:r>
            <a:r>
              <a:rPr lang="en-US" dirty="0"/>
              <a:t>: 10.1007/s11214-010-9634-2 </a:t>
            </a:r>
          </a:p>
          <a:p>
            <a:r>
              <a:rPr lang="en-US" dirty="0"/>
              <a:t>Schultz, P. H., Greeley, R., and </a:t>
            </a:r>
            <a:r>
              <a:rPr lang="en-US" dirty="0" err="1"/>
              <a:t>Gault</a:t>
            </a:r>
            <a:r>
              <a:rPr lang="en-US" dirty="0"/>
              <a:t>, D. E., </a:t>
            </a:r>
            <a:r>
              <a:rPr lang="en-US" dirty="0" err="1"/>
              <a:t>Degredation</a:t>
            </a:r>
            <a:r>
              <a:rPr lang="en-US" dirty="0"/>
              <a:t> of</a:t>
            </a:r>
            <a:r>
              <a:rPr lang="en-US" dirty="0" smtClean="0"/>
              <a:t> small </a:t>
            </a:r>
            <a:r>
              <a:rPr lang="en-US" dirty="0"/>
              <a:t>mare surface features. Lunar Science Conference, 7th, Houston, Tex., March 15-19, 1976, Proceedings. Volume 1. (A77-34651 15-91) New York, </a:t>
            </a:r>
            <a:r>
              <a:rPr lang="en-US" dirty="0" err="1"/>
              <a:t>Pergamon</a:t>
            </a:r>
            <a:r>
              <a:rPr lang="en-US" dirty="0"/>
              <a:t> Press, Inc., 1976, </a:t>
            </a:r>
            <a:r>
              <a:rPr lang="en-US" dirty="0" err="1"/>
              <a:t>p</a:t>
            </a:r>
            <a:r>
              <a:rPr lang="en-US" dirty="0"/>
              <a:t>. 985-1003</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Questions?</a:t>
            </a:r>
            <a:endParaRPr lang="en-US" dirty="0">
              <a:solidFill>
                <a:srgbClr val="00000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pic>
        <p:nvPicPr>
          <p:cNvPr id="6" name="Content Placeholder 5" descr="Screen Shot 2011-12-06 at 7.54.20 AM.png"/>
          <p:cNvPicPr>
            <a:picLocks noGrp="1" noChangeAspect="1"/>
          </p:cNvPicPr>
          <p:nvPr>
            <p:ph idx="1"/>
          </p:nvPr>
        </p:nvPicPr>
        <p:blipFill>
          <a:blip r:embed="rId2"/>
          <a:srcRect l="-1400" r="-1400"/>
          <a:stretch>
            <a:fillRect/>
          </a:stretch>
        </p:blipFill>
        <p:spPr>
          <a:xfrm>
            <a:off x="816226" y="1775191"/>
            <a:ext cx="7438773" cy="4181109"/>
          </a:xfrm>
        </p:spPr>
      </p:pic>
      <p:sp>
        <p:nvSpPr>
          <p:cNvPr id="9" name="TextBox 8"/>
          <p:cNvSpPr txBox="1"/>
          <p:nvPr/>
        </p:nvSpPr>
        <p:spPr>
          <a:xfrm>
            <a:off x="1016000" y="5956300"/>
            <a:ext cx="7010400" cy="369332"/>
          </a:xfrm>
          <a:prstGeom prst="rect">
            <a:avLst/>
          </a:prstGeom>
          <a:noFill/>
        </p:spPr>
        <p:txBody>
          <a:bodyPr wrap="square" rtlCol="0">
            <a:spAutoFit/>
          </a:bodyPr>
          <a:lstStyle/>
          <a:p>
            <a:r>
              <a:rPr lang="en-US" dirty="0" smtClean="0"/>
              <a:t>Fresh mare crater								   </a:t>
            </a:r>
            <a:r>
              <a:rPr lang="en-US" sz="1200" dirty="0" smtClean="0"/>
              <a:t>NASA/ASU/LRO</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0555" y="1409700"/>
            <a:ext cx="3255264" cy="1162050"/>
          </a:xfrm>
        </p:spPr>
        <p:txBody>
          <a:bodyPr>
            <a:noAutofit/>
          </a:bodyPr>
          <a:lstStyle/>
          <a:p>
            <a:r>
              <a:rPr lang="en-US" sz="4500" dirty="0" smtClean="0">
                <a:solidFill>
                  <a:srgbClr val="000000"/>
                </a:solidFill>
              </a:rPr>
              <a:t>Objective</a:t>
            </a:r>
            <a:endParaRPr lang="en-US" sz="4500" dirty="0">
              <a:solidFill>
                <a:srgbClr val="000000"/>
              </a:solidFill>
            </a:endParaRPr>
          </a:p>
        </p:txBody>
      </p:sp>
      <p:pic>
        <p:nvPicPr>
          <p:cNvPr id="7" name="Content Placeholder 6" descr="lroc_wac_nearside_noslew_anot.png"/>
          <p:cNvPicPr>
            <a:picLocks noGrp="1" noChangeAspect="1"/>
          </p:cNvPicPr>
          <p:nvPr>
            <p:ph idx="1"/>
          </p:nvPr>
        </p:nvPicPr>
        <p:blipFill>
          <a:blip r:embed="rId3"/>
          <a:srcRect t="-13657" b="-13657"/>
          <a:stretch>
            <a:fillRect/>
          </a:stretch>
        </p:blipFill>
        <p:spPr>
          <a:ln>
            <a:noFill/>
          </a:ln>
        </p:spPr>
      </p:pic>
      <p:sp>
        <p:nvSpPr>
          <p:cNvPr id="6" name="Text Placeholder 5"/>
          <p:cNvSpPr>
            <a:spLocks noGrp="1"/>
          </p:cNvSpPr>
          <p:nvPr>
            <p:ph type="body" sz="half" idx="2"/>
          </p:nvPr>
        </p:nvSpPr>
        <p:spPr/>
        <p:txBody>
          <a:bodyPr>
            <a:normAutofit fontScale="92500" lnSpcReduction="20000"/>
          </a:bodyPr>
          <a:lstStyle/>
          <a:p>
            <a:r>
              <a:rPr lang="en-US" sz="2600" dirty="0" smtClean="0">
                <a:solidFill>
                  <a:schemeClr val="accent5"/>
                </a:solidFill>
              </a:rPr>
              <a:t>Using LROC NAC images, study </a:t>
            </a:r>
            <a:r>
              <a:rPr lang="en-US" sz="2600" dirty="0" smtClean="0">
                <a:solidFill>
                  <a:schemeClr val="accent5"/>
                </a:solidFill>
              </a:rPr>
              <a:t>the distribution and characterization of boulder rich craters in Mare </a:t>
            </a:r>
            <a:r>
              <a:rPr lang="en-US" sz="2600" dirty="0" err="1" smtClean="0">
                <a:solidFill>
                  <a:schemeClr val="accent5"/>
                </a:solidFill>
              </a:rPr>
              <a:t>Crisium</a:t>
            </a:r>
            <a:r>
              <a:rPr lang="en-US" sz="2600" dirty="0" smtClean="0">
                <a:solidFill>
                  <a:schemeClr val="accent5"/>
                </a:solidFill>
              </a:rPr>
              <a:t> </a:t>
            </a:r>
            <a:r>
              <a:rPr lang="en-US" sz="2600" dirty="0" smtClean="0">
                <a:solidFill>
                  <a:schemeClr val="accent5"/>
                </a:solidFill>
              </a:rPr>
              <a:t>to </a:t>
            </a:r>
            <a:r>
              <a:rPr lang="en-US" sz="2600" dirty="0" smtClean="0">
                <a:solidFill>
                  <a:schemeClr val="accent5"/>
                </a:solidFill>
              </a:rPr>
              <a:t>study their origins</a:t>
            </a:r>
          </a:p>
          <a:p>
            <a:endParaRPr lang="en-US" dirty="0">
              <a:solidFill>
                <a:srgbClr val="000000"/>
              </a:solidFill>
            </a:endParaRPr>
          </a:p>
        </p:txBody>
      </p:sp>
      <p:sp>
        <p:nvSpPr>
          <p:cNvPr id="9" name="Rectangle 8"/>
          <p:cNvSpPr/>
          <p:nvPr/>
        </p:nvSpPr>
        <p:spPr>
          <a:xfrm>
            <a:off x="4686414" y="6302018"/>
            <a:ext cx="2841330" cy="261610"/>
          </a:xfrm>
          <a:prstGeom prst="rect">
            <a:avLst/>
          </a:prstGeom>
        </p:spPr>
        <p:txBody>
          <a:bodyPr wrap="none">
            <a:spAutoFit/>
          </a:bodyPr>
          <a:lstStyle/>
          <a:p>
            <a:r>
              <a:rPr lang="en-US" sz="1100" dirty="0"/>
              <a:t>Lunar Nearside WAC Mosaic</a:t>
            </a:r>
            <a:r>
              <a:rPr lang="en-US" sz="1100" dirty="0" smtClean="0"/>
              <a:t>. NASA/ASU/LRO</a:t>
            </a:r>
            <a:endParaRPr lang="en-US" sz="1100" dirty="0"/>
          </a:p>
        </p:txBody>
      </p:sp>
      <p:sp>
        <p:nvSpPr>
          <p:cNvPr id="10" name="Oval 9"/>
          <p:cNvSpPr/>
          <p:nvPr/>
        </p:nvSpPr>
        <p:spPr>
          <a:xfrm rot="20375256">
            <a:off x="8157599" y="2311399"/>
            <a:ext cx="412750" cy="520700"/>
          </a:xfrm>
          <a:prstGeom prst="ellipse">
            <a:avLst/>
          </a:prstGeom>
          <a:solidFill>
            <a:srgbClr val="FFFF00">
              <a:alpha val="3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
        <p:nvSpPr>
          <p:cNvPr id="3" name="Content Placeholder 2"/>
          <p:cNvSpPr>
            <a:spLocks noGrp="1"/>
          </p:cNvSpPr>
          <p:nvPr>
            <p:ph idx="1"/>
          </p:nvPr>
        </p:nvSpPr>
        <p:spPr/>
        <p:txBody>
          <a:bodyPr/>
          <a:lstStyle/>
          <a:p>
            <a:pPr lvl="0"/>
            <a:r>
              <a:rPr lang="en-US" dirty="0" smtClean="0">
                <a:solidFill>
                  <a:schemeClr val="accent5"/>
                </a:solidFill>
              </a:rPr>
              <a:t>Younger mare flows have covered much of the older terrain on the lunar nearside leaving only a small number of aged craters visible in these regions. </a:t>
            </a:r>
          </a:p>
          <a:p>
            <a:pPr lvl="0"/>
            <a:r>
              <a:rPr lang="en-US" dirty="0" smtClean="0">
                <a:solidFill>
                  <a:schemeClr val="accent5"/>
                </a:solidFill>
              </a:rPr>
              <a:t>Learn: </a:t>
            </a:r>
          </a:p>
          <a:p>
            <a:pPr lvl="1"/>
            <a:r>
              <a:rPr lang="en-US" dirty="0" smtClean="0">
                <a:solidFill>
                  <a:schemeClr val="accent5"/>
                </a:solidFill>
              </a:rPr>
              <a:t>timeline of Mare emplacement</a:t>
            </a:r>
          </a:p>
          <a:p>
            <a:pPr lvl="1"/>
            <a:r>
              <a:rPr lang="en-US" dirty="0" smtClean="0">
                <a:solidFill>
                  <a:schemeClr val="accent5"/>
                </a:solidFill>
              </a:rPr>
              <a:t>possible characteristics of these mare flows.</a:t>
            </a:r>
          </a:p>
          <a:p>
            <a:endParaRPr lang="en-US" dirty="0">
              <a:solidFill>
                <a:schemeClr val="accent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1185333"/>
            <a:ext cx="3255264" cy="1162050"/>
          </a:xfrm>
        </p:spPr>
        <p:txBody>
          <a:bodyPr>
            <a:noAutofit/>
          </a:bodyPr>
          <a:lstStyle/>
          <a:p>
            <a:r>
              <a:rPr lang="en-US" sz="3400" dirty="0" smtClean="0">
                <a:solidFill>
                  <a:schemeClr val="tx1"/>
                </a:solidFill>
              </a:rPr>
              <a:t>Mare </a:t>
            </a:r>
            <a:r>
              <a:rPr lang="en-US" sz="3400" dirty="0" err="1" smtClean="0">
                <a:solidFill>
                  <a:schemeClr val="tx1"/>
                </a:solidFill>
              </a:rPr>
              <a:t>Crisium</a:t>
            </a:r>
            <a:endParaRPr lang="en-US" sz="3400" dirty="0">
              <a:solidFill>
                <a:schemeClr val="tx1"/>
              </a:solidFill>
            </a:endParaRPr>
          </a:p>
        </p:txBody>
      </p:sp>
      <p:pic>
        <p:nvPicPr>
          <p:cNvPr id="5" name="Content Placeholder 4" descr="20100702lg.jpg"/>
          <p:cNvPicPr>
            <a:picLocks noGrp="1" noChangeAspect="1"/>
          </p:cNvPicPr>
          <p:nvPr>
            <p:ph idx="1"/>
          </p:nvPr>
        </p:nvPicPr>
        <p:blipFill>
          <a:blip r:embed="rId3"/>
          <a:srcRect t="-13274" b="-13274"/>
          <a:stretch>
            <a:fillRect/>
          </a:stretch>
        </p:blipFill>
        <p:spPr/>
      </p:pic>
      <p:sp>
        <p:nvSpPr>
          <p:cNvPr id="4" name="Text Placeholder 3"/>
          <p:cNvSpPr>
            <a:spLocks noGrp="1"/>
          </p:cNvSpPr>
          <p:nvPr>
            <p:ph type="body" sz="half" idx="2"/>
          </p:nvPr>
        </p:nvSpPr>
        <p:spPr>
          <a:xfrm>
            <a:off x="381093" y="2980267"/>
            <a:ext cx="3255264" cy="2392363"/>
          </a:xfrm>
        </p:spPr>
        <p:txBody>
          <a:bodyPr>
            <a:normAutofit fontScale="85000" lnSpcReduction="10000"/>
          </a:bodyPr>
          <a:lstStyle/>
          <a:p>
            <a:r>
              <a:rPr lang="en-US" sz="1800" dirty="0" smtClean="0">
                <a:solidFill>
                  <a:schemeClr val="accent5"/>
                </a:solidFill>
              </a:rPr>
              <a:t>Mare </a:t>
            </a:r>
            <a:r>
              <a:rPr lang="en-US" sz="1800" dirty="0" err="1" smtClean="0">
                <a:solidFill>
                  <a:schemeClr val="accent5"/>
                </a:solidFill>
              </a:rPr>
              <a:t>Crisium</a:t>
            </a:r>
            <a:r>
              <a:rPr lang="en-US" sz="1800" dirty="0" smtClean="0">
                <a:solidFill>
                  <a:schemeClr val="accent5"/>
                </a:solidFill>
              </a:rPr>
              <a:t> is a </a:t>
            </a:r>
            <a:r>
              <a:rPr lang="en-US" sz="1800" dirty="0" err="1" smtClean="0">
                <a:solidFill>
                  <a:schemeClr val="accent5"/>
                </a:solidFill>
              </a:rPr>
              <a:t>Nectarian</a:t>
            </a:r>
            <a:r>
              <a:rPr lang="en-US" sz="1800" dirty="0" smtClean="0">
                <a:solidFill>
                  <a:schemeClr val="accent5"/>
                </a:solidFill>
              </a:rPr>
              <a:t> aged basin that spans 740 km.</a:t>
            </a:r>
          </a:p>
          <a:p>
            <a:endParaRPr lang="en-US" sz="1800" dirty="0" smtClean="0">
              <a:solidFill>
                <a:schemeClr val="accent5"/>
              </a:solidFill>
            </a:endParaRPr>
          </a:p>
          <a:p>
            <a:r>
              <a:rPr lang="en-US" sz="1800" dirty="0" smtClean="0">
                <a:solidFill>
                  <a:schemeClr val="accent5"/>
                </a:solidFill>
              </a:rPr>
              <a:t>LOLA data show that the floor of Mare </a:t>
            </a:r>
            <a:r>
              <a:rPr lang="en-US" sz="1800" dirty="0" err="1" smtClean="0">
                <a:solidFill>
                  <a:schemeClr val="accent5"/>
                </a:solidFill>
              </a:rPr>
              <a:t>Crisium</a:t>
            </a:r>
            <a:r>
              <a:rPr lang="en-US" sz="1800" dirty="0" smtClean="0">
                <a:solidFill>
                  <a:schemeClr val="accent5"/>
                </a:solidFill>
              </a:rPr>
              <a:t> is approximately 1.8 km below lunar datum, or "sea level," while the outer rim is about 3.34 km above lunar datum.</a:t>
            </a:r>
            <a:endParaRPr lang="en-US" sz="1800" dirty="0">
              <a:solidFill>
                <a:schemeClr val="accent5"/>
              </a:solidFill>
            </a:endParaRPr>
          </a:p>
        </p:txBody>
      </p:sp>
      <p:sp>
        <p:nvSpPr>
          <p:cNvPr id="6" name="TextBox 5"/>
          <p:cNvSpPr txBox="1"/>
          <p:nvPr/>
        </p:nvSpPr>
        <p:spPr>
          <a:xfrm>
            <a:off x="7188200" y="6148129"/>
            <a:ext cx="1600200" cy="276999"/>
          </a:xfrm>
          <a:prstGeom prst="rect">
            <a:avLst/>
          </a:prstGeom>
          <a:noFill/>
        </p:spPr>
        <p:txBody>
          <a:bodyPr wrap="square" rtlCol="0">
            <a:spAutoFit/>
          </a:bodyPr>
          <a:lstStyle/>
          <a:p>
            <a:r>
              <a:rPr lang="en-US" sz="1200" dirty="0" smtClean="0"/>
              <a:t>NASA/LRO/LOLA</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Approach</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Used ACT REACT Quick Map to look through ~</a:t>
            </a:r>
            <a:r>
              <a:rPr lang="en-US" dirty="0" smtClean="0"/>
              <a:t>1000 Narrow Angle Camera (NAC)  </a:t>
            </a:r>
            <a:r>
              <a:rPr lang="en-US" dirty="0" smtClean="0"/>
              <a:t>images finding “</a:t>
            </a:r>
            <a:r>
              <a:rPr lang="en-US" dirty="0" err="1" smtClean="0"/>
              <a:t>bouldery</a:t>
            </a:r>
            <a:r>
              <a:rPr lang="en-US" dirty="0" smtClean="0"/>
              <a:t>” craters</a:t>
            </a:r>
          </a:p>
          <a:p>
            <a:r>
              <a:rPr lang="en-US" dirty="0" smtClean="0"/>
              <a:t>Completed full distribution of aged “</a:t>
            </a:r>
            <a:r>
              <a:rPr lang="en-US" dirty="0" err="1" smtClean="0"/>
              <a:t>bouldery</a:t>
            </a:r>
            <a:r>
              <a:rPr lang="en-US" dirty="0" smtClean="0"/>
              <a:t>” craters in  Mare </a:t>
            </a:r>
            <a:r>
              <a:rPr lang="en-US" dirty="0" err="1" smtClean="0"/>
              <a:t>Crisium</a:t>
            </a:r>
            <a:r>
              <a:rPr lang="en-US" dirty="0" smtClean="0"/>
              <a:t> in ACT REACT.</a:t>
            </a:r>
          </a:p>
          <a:p>
            <a:r>
              <a:rPr lang="en-US" dirty="0" smtClean="0"/>
              <a:t>Created a classification scheme for these craters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Scheme</a:t>
            </a:r>
            <a:endParaRPr lang="en-US" dirty="0"/>
          </a:p>
        </p:txBody>
      </p:sp>
      <p:graphicFrame>
        <p:nvGraphicFramePr>
          <p:cNvPr id="4" name="Content Placeholder 3"/>
          <p:cNvGraphicFramePr>
            <a:graphicFrameLocks noGrp="1"/>
          </p:cNvGraphicFramePr>
          <p:nvPr>
            <p:ph idx="1"/>
          </p:nvPr>
        </p:nvGraphicFramePr>
        <p:xfrm>
          <a:off x="0" y="2412490"/>
          <a:ext cx="9143998" cy="4164028"/>
        </p:xfrm>
        <a:graphic>
          <a:graphicData uri="http://schemas.openxmlformats.org/drawingml/2006/table">
            <a:tbl>
              <a:tblPr firstRow="1" bandRow="1">
                <a:tableStyleId>{5C22544A-7EE6-4342-B048-85BDC9FD1C3A}</a:tableStyleId>
              </a:tblPr>
              <a:tblGrid>
                <a:gridCol w="2709333"/>
                <a:gridCol w="1473200"/>
                <a:gridCol w="1845734"/>
                <a:gridCol w="1676400"/>
                <a:gridCol w="1439331"/>
              </a:tblGrid>
              <a:tr h="759261">
                <a:tc>
                  <a:txBody>
                    <a:bodyPr/>
                    <a:lstStyle/>
                    <a:p>
                      <a:r>
                        <a:rPr lang="en-US" dirty="0" smtClean="0">
                          <a:solidFill>
                            <a:schemeClr val="tx1"/>
                          </a:solidFill>
                        </a:rPr>
                        <a:t>Boulder</a:t>
                      </a:r>
                      <a:r>
                        <a:rPr lang="en-US" baseline="0" dirty="0" smtClean="0">
                          <a:solidFill>
                            <a:schemeClr val="tx1"/>
                          </a:solidFill>
                        </a:rPr>
                        <a:t> Distribution</a:t>
                      </a:r>
                      <a:endParaRPr lang="en-US" dirty="0">
                        <a:solidFill>
                          <a:schemeClr val="tx1"/>
                        </a:solidFill>
                      </a:endParaRPr>
                    </a:p>
                  </a:txBody>
                  <a:tcPr/>
                </a:tc>
                <a:tc>
                  <a:txBody>
                    <a:bodyPr/>
                    <a:lstStyle/>
                    <a:p>
                      <a:r>
                        <a:rPr lang="en-US" dirty="0" smtClean="0">
                          <a:solidFill>
                            <a:schemeClr val="tx1"/>
                          </a:solidFill>
                        </a:rPr>
                        <a:t>Degree of Rim Definition</a:t>
                      </a:r>
                      <a:endParaRPr lang="en-US" dirty="0">
                        <a:solidFill>
                          <a:schemeClr val="tx1"/>
                        </a:solidFill>
                      </a:endParaRPr>
                    </a:p>
                  </a:txBody>
                  <a:tcPr/>
                </a:tc>
                <a:tc>
                  <a:txBody>
                    <a:bodyPr/>
                    <a:lstStyle/>
                    <a:p>
                      <a:r>
                        <a:rPr lang="en-US" dirty="0" smtClean="0">
                          <a:solidFill>
                            <a:schemeClr val="tx1"/>
                          </a:solidFill>
                        </a:rPr>
                        <a:t>Boulder Concentration</a:t>
                      </a:r>
                      <a:endParaRPr lang="en-US" dirty="0">
                        <a:solidFill>
                          <a:schemeClr val="tx1"/>
                        </a:solidFill>
                      </a:endParaRPr>
                    </a:p>
                  </a:txBody>
                  <a:tcPr/>
                </a:tc>
                <a:tc>
                  <a:txBody>
                    <a:bodyPr/>
                    <a:lstStyle/>
                    <a:p>
                      <a:r>
                        <a:rPr lang="en-US" dirty="0" smtClean="0">
                          <a:solidFill>
                            <a:schemeClr val="tx1"/>
                          </a:solidFill>
                        </a:rPr>
                        <a:t>Boulder</a:t>
                      </a:r>
                      <a:r>
                        <a:rPr lang="en-US" baseline="0" dirty="0" smtClean="0">
                          <a:solidFill>
                            <a:schemeClr val="tx1"/>
                          </a:solidFill>
                        </a:rPr>
                        <a:t> distribution continuity</a:t>
                      </a:r>
                      <a:endParaRPr lang="en-US" dirty="0">
                        <a:solidFill>
                          <a:schemeClr val="tx1"/>
                        </a:solidFill>
                      </a:endParaRPr>
                    </a:p>
                  </a:txBody>
                  <a:tcPr/>
                </a:tc>
                <a:tc>
                  <a:txBody>
                    <a:bodyPr/>
                    <a:lstStyle/>
                    <a:p>
                      <a:r>
                        <a:rPr lang="en-US" dirty="0" smtClean="0">
                          <a:solidFill>
                            <a:schemeClr val="tx1"/>
                          </a:solidFill>
                        </a:rPr>
                        <a:t>Breach</a:t>
                      </a:r>
                      <a:r>
                        <a:rPr lang="en-US" baseline="0" dirty="0" smtClean="0">
                          <a:solidFill>
                            <a:schemeClr val="tx1"/>
                          </a:solidFill>
                        </a:rPr>
                        <a:t> Size</a:t>
                      </a:r>
                      <a:endParaRPr lang="en-US" dirty="0">
                        <a:solidFill>
                          <a:schemeClr val="tx1"/>
                        </a:solidFill>
                      </a:endParaRPr>
                    </a:p>
                  </a:txBody>
                  <a:tcPr/>
                </a:tc>
              </a:tr>
              <a:tr h="1017606">
                <a:tc>
                  <a:txBody>
                    <a:bodyPr/>
                    <a:lstStyle/>
                    <a:p>
                      <a:r>
                        <a:rPr lang="en-US" sz="1500" dirty="0" smtClean="0">
                          <a:solidFill>
                            <a:schemeClr val="accent6"/>
                          </a:solidFill>
                        </a:rPr>
                        <a:t>A: Boulders on crater wall from floor to rim</a:t>
                      </a:r>
                      <a:endParaRPr lang="en-US" sz="1500" dirty="0">
                        <a:solidFill>
                          <a:schemeClr val="accent6"/>
                        </a:solidFill>
                      </a:endParaRPr>
                    </a:p>
                  </a:txBody>
                  <a:tcPr/>
                </a:tc>
                <a:tc>
                  <a:txBody>
                    <a:bodyPr/>
                    <a:lstStyle/>
                    <a:p>
                      <a:r>
                        <a:rPr lang="en-US" sz="1500" dirty="0" smtClean="0">
                          <a:solidFill>
                            <a:schemeClr val="accent6"/>
                          </a:solidFill>
                        </a:rPr>
                        <a:t>1: Well Defined</a:t>
                      </a:r>
                      <a:endParaRPr lang="en-US" sz="1500" dirty="0">
                        <a:solidFill>
                          <a:schemeClr val="accent6"/>
                        </a:solidFill>
                      </a:endParaRPr>
                    </a:p>
                  </a:txBody>
                  <a:tcPr/>
                </a:tc>
                <a:tc>
                  <a:txBody>
                    <a:bodyPr/>
                    <a:lstStyle/>
                    <a:p>
                      <a:r>
                        <a:rPr lang="en-US" sz="1500" dirty="0" smtClean="0">
                          <a:solidFill>
                            <a:schemeClr val="accent6"/>
                          </a:solidFill>
                        </a:rPr>
                        <a:t>Sparse</a:t>
                      </a:r>
                      <a:endParaRPr lang="en-US" sz="1500" dirty="0">
                        <a:solidFill>
                          <a:schemeClr val="accent6"/>
                        </a:solidFill>
                      </a:endParaRPr>
                    </a:p>
                  </a:txBody>
                  <a:tcPr/>
                </a:tc>
                <a:tc>
                  <a:txBody>
                    <a:bodyPr/>
                    <a:lstStyle/>
                    <a:p>
                      <a:r>
                        <a:rPr lang="en-US" sz="1500" dirty="0" smtClean="0">
                          <a:solidFill>
                            <a:schemeClr val="accent6"/>
                          </a:solidFill>
                        </a:rPr>
                        <a:t>Continuous</a:t>
                      </a:r>
                      <a:endParaRPr lang="en-US" sz="1500" dirty="0">
                        <a:solidFill>
                          <a:schemeClr val="accent6"/>
                        </a:solidFill>
                      </a:endParaRPr>
                    </a:p>
                  </a:txBody>
                  <a:tcPr/>
                </a:tc>
                <a:tc>
                  <a:txBody>
                    <a:bodyPr/>
                    <a:lstStyle/>
                    <a:p>
                      <a:r>
                        <a:rPr lang="en-US" sz="1500" dirty="0" smtClean="0">
                          <a:solidFill>
                            <a:schemeClr val="accent6"/>
                          </a:solidFill>
                        </a:rPr>
                        <a:t>small</a:t>
                      </a:r>
                      <a:endParaRPr lang="en-US" sz="1500" dirty="0">
                        <a:solidFill>
                          <a:schemeClr val="accent6"/>
                        </a:solidFill>
                      </a:endParaRPr>
                    </a:p>
                  </a:txBody>
                  <a:tcPr/>
                </a:tc>
              </a:tr>
              <a:tr h="1207021">
                <a:tc>
                  <a:txBody>
                    <a:bodyPr/>
                    <a:lstStyle/>
                    <a:p>
                      <a:r>
                        <a:rPr lang="en-US" sz="1500" dirty="0" smtClean="0">
                          <a:solidFill>
                            <a:schemeClr val="accent6"/>
                          </a:solidFill>
                        </a:rPr>
                        <a:t>B: Boulders only in wall. No boulders on</a:t>
                      </a:r>
                      <a:r>
                        <a:rPr lang="en-US" sz="1500" baseline="0" dirty="0" smtClean="0">
                          <a:solidFill>
                            <a:schemeClr val="accent6"/>
                          </a:solidFill>
                        </a:rPr>
                        <a:t> floor</a:t>
                      </a:r>
                      <a:r>
                        <a:rPr lang="en-US" sz="1500" dirty="0" smtClean="0">
                          <a:solidFill>
                            <a:schemeClr val="accent6"/>
                          </a:solidFill>
                        </a:rPr>
                        <a:t>.</a:t>
                      </a:r>
                      <a:endParaRPr lang="en-US" sz="1500" dirty="0">
                        <a:solidFill>
                          <a:schemeClr val="accent6"/>
                        </a:solidFill>
                      </a:endParaRPr>
                    </a:p>
                  </a:txBody>
                  <a:tcPr/>
                </a:tc>
                <a:tc>
                  <a:txBody>
                    <a:bodyPr/>
                    <a:lstStyle/>
                    <a:p>
                      <a:r>
                        <a:rPr lang="en-US" sz="1500" dirty="0" smtClean="0">
                          <a:solidFill>
                            <a:schemeClr val="accent6"/>
                          </a:solidFill>
                        </a:rPr>
                        <a:t>2 At least 50% well defined</a:t>
                      </a:r>
                      <a:endParaRPr lang="en-US" sz="1500" dirty="0">
                        <a:solidFill>
                          <a:schemeClr val="accent6"/>
                        </a:solidFill>
                      </a:endParaRPr>
                    </a:p>
                  </a:txBody>
                  <a:tcPr/>
                </a:tc>
                <a:tc>
                  <a:txBody>
                    <a:bodyPr/>
                    <a:lstStyle/>
                    <a:p>
                      <a:r>
                        <a:rPr lang="en-US" sz="1500" dirty="0" smtClean="0">
                          <a:solidFill>
                            <a:schemeClr val="accent6"/>
                          </a:solidFill>
                        </a:rPr>
                        <a:t>Dense</a:t>
                      </a:r>
                      <a:endParaRPr lang="en-US" sz="1500" dirty="0">
                        <a:solidFill>
                          <a:schemeClr val="accent6"/>
                        </a:solidFill>
                      </a:endParaRPr>
                    </a:p>
                  </a:txBody>
                  <a:tcPr/>
                </a:tc>
                <a:tc>
                  <a:txBody>
                    <a:bodyPr/>
                    <a:lstStyle/>
                    <a:p>
                      <a:r>
                        <a:rPr lang="en-US" sz="1500" dirty="0" smtClean="0">
                          <a:solidFill>
                            <a:schemeClr val="accent6"/>
                          </a:solidFill>
                        </a:rPr>
                        <a:t>Non-continuous</a:t>
                      </a:r>
                      <a:endParaRPr lang="en-US" sz="1500" dirty="0">
                        <a:solidFill>
                          <a:schemeClr val="accent6"/>
                        </a:solidFill>
                      </a:endParaRPr>
                    </a:p>
                  </a:txBody>
                  <a:tcPr/>
                </a:tc>
                <a:tc>
                  <a:txBody>
                    <a:bodyPr/>
                    <a:lstStyle/>
                    <a:p>
                      <a:r>
                        <a:rPr lang="en-US" sz="1500" dirty="0" smtClean="0">
                          <a:solidFill>
                            <a:schemeClr val="accent6"/>
                          </a:solidFill>
                        </a:rPr>
                        <a:t>medium</a:t>
                      </a:r>
                      <a:endParaRPr lang="en-US" sz="1500" dirty="0">
                        <a:solidFill>
                          <a:schemeClr val="accent6"/>
                        </a:solidFill>
                      </a:endParaRPr>
                    </a:p>
                  </a:txBody>
                  <a:tcPr/>
                </a:tc>
              </a:tr>
              <a:tr h="1025002">
                <a:tc>
                  <a:txBody>
                    <a:bodyPr/>
                    <a:lstStyle/>
                    <a:p>
                      <a:r>
                        <a:rPr lang="en-US" sz="1500" dirty="0" smtClean="0">
                          <a:solidFill>
                            <a:schemeClr val="accent6"/>
                          </a:solidFill>
                        </a:rPr>
                        <a:t>C:</a:t>
                      </a:r>
                      <a:r>
                        <a:rPr lang="en-US" sz="1500" baseline="0" dirty="0" smtClean="0">
                          <a:solidFill>
                            <a:schemeClr val="accent6"/>
                          </a:solidFill>
                        </a:rPr>
                        <a:t> Boulders in crater interior and boulders on exterior of rim</a:t>
                      </a:r>
                      <a:endParaRPr lang="en-US" sz="1500" dirty="0">
                        <a:solidFill>
                          <a:schemeClr val="accent6"/>
                        </a:solidFill>
                      </a:endParaRPr>
                    </a:p>
                  </a:txBody>
                  <a:tcPr/>
                </a:tc>
                <a:tc>
                  <a:txBody>
                    <a:bodyPr/>
                    <a:lstStyle/>
                    <a:p>
                      <a:r>
                        <a:rPr lang="en-US" sz="1500" dirty="0" smtClean="0">
                          <a:solidFill>
                            <a:schemeClr val="accent6"/>
                          </a:solidFill>
                        </a:rPr>
                        <a:t>3: Not well defined</a:t>
                      </a:r>
                      <a:endParaRPr lang="en-US" sz="1500" dirty="0">
                        <a:solidFill>
                          <a:schemeClr val="accent6"/>
                        </a:solidFill>
                      </a:endParaRPr>
                    </a:p>
                  </a:txBody>
                  <a:tcPr/>
                </a:tc>
                <a:tc>
                  <a:txBody>
                    <a:bodyPr/>
                    <a:lstStyle/>
                    <a:p>
                      <a:endParaRPr lang="en-US" sz="1500" dirty="0">
                        <a:solidFill>
                          <a:schemeClr val="accent6"/>
                        </a:solidFill>
                      </a:endParaRPr>
                    </a:p>
                  </a:txBody>
                  <a:tcPr/>
                </a:tc>
                <a:tc>
                  <a:txBody>
                    <a:bodyPr/>
                    <a:lstStyle/>
                    <a:p>
                      <a:endParaRPr lang="en-US" sz="1500" dirty="0">
                        <a:solidFill>
                          <a:schemeClr val="accent6"/>
                        </a:solidFill>
                      </a:endParaRPr>
                    </a:p>
                  </a:txBody>
                  <a:tcPr/>
                </a:tc>
                <a:tc>
                  <a:txBody>
                    <a:bodyPr/>
                    <a:lstStyle/>
                    <a:p>
                      <a:r>
                        <a:rPr lang="en-US" sz="1500" dirty="0" smtClean="0">
                          <a:solidFill>
                            <a:schemeClr val="accent6"/>
                          </a:solidFill>
                        </a:rPr>
                        <a:t>large</a:t>
                      </a:r>
                      <a:endParaRPr lang="en-US" sz="1500" dirty="0">
                        <a:solidFill>
                          <a:schemeClr val="accent6"/>
                        </a:solidFill>
                      </a:endParaRPr>
                    </a:p>
                  </a:txBody>
                  <a:tcPr/>
                </a:tc>
              </a:tr>
            </a:tbl>
          </a:graphicData>
        </a:graphic>
      </p:graphicFrame>
      <p:sp>
        <p:nvSpPr>
          <p:cNvPr id="6" name="TextBox 5"/>
          <p:cNvSpPr txBox="1"/>
          <p:nvPr/>
        </p:nvSpPr>
        <p:spPr>
          <a:xfrm>
            <a:off x="498474" y="1354667"/>
            <a:ext cx="6647393" cy="369332"/>
          </a:xfrm>
          <a:prstGeom prst="rect">
            <a:avLst/>
          </a:prstGeom>
          <a:noFill/>
        </p:spPr>
        <p:txBody>
          <a:bodyPr wrap="square" rtlCol="0">
            <a:spAutoFit/>
          </a:bodyPr>
          <a:lstStyle/>
          <a:p>
            <a:r>
              <a:rPr lang="en-US" dirty="0" smtClean="0"/>
              <a:t>Crater Diameter: 100m-2km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lg404_proposal_imageexample.jpg"/>
          <p:cNvPicPr>
            <a:picLocks noChangeAspect="1"/>
          </p:cNvPicPr>
          <p:nvPr/>
        </p:nvPicPr>
        <p:blipFill>
          <a:blip r:embed="rId2">
            <a:alphaModFix/>
          </a:blip>
          <a:srcRect l="8143"/>
          <a:stretch>
            <a:fillRect/>
          </a:stretch>
        </p:blipFill>
        <p:spPr>
          <a:xfrm>
            <a:off x="6078855" y="1403462"/>
            <a:ext cx="3037681" cy="2717543"/>
          </a:xfrm>
          <a:prstGeom prst="rect">
            <a:avLst/>
          </a:prstGeom>
        </p:spPr>
      </p:pic>
      <p:pic>
        <p:nvPicPr>
          <p:cNvPr id="8" name="Picture 7" descr="GLG_proposal_crater2.jpg"/>
          <p:cNvPicPr>
            <a:picLocks noChangeAspect="1"/>
          </p:cNvPicPr>
          <p:nvPr/>
        </p:nvPicPr>
        <p:blipFill>
          <a:blip r:embed="rId3">
            <a:alphaModFix/>
          </a:blip>
          <a:stretch>
            <a:fillRect/>
          </a:stretch>
        </p:blipFill>
        <p:spPr>
          <a:xfrm>
            <a:off x="3041174" y="4140457"/>
            <a:ext cx="3037681" cy="2717543"/>
          </a:xfrm>
          <a:prstGeom prst="rect">
            <a:avLst/>
          </a:prstGeom>
        </p:spPr>
      </p:pic>
      <p:pic>
        <p:nvPicPr>
          <p:cNvPr id="7" name="Picture 6" descr="GLG_404_proposal_crater4.jpg"/>
          <p:cNvPicPr>
            <a:picLocks noChangeAspect="1"/>
          </p:cNvPicPr>
          <p:nvPr/>
        </p:nvPicPr>
        <p:blipFill>
          <a:blip r:embed="rId4">
            <a:alphaModFix/>
          </a:blip>
          <a:srcRect l="5055"/>
          <a:stretch>
            <a:fillRect/>
          </a:stretch>
        </p:blipFill>
        <p:spPr>
          <a:xfrm>
            <a:off x="0" y="1403462"/>
            <a:ext cx="3041174" cy="2717543"/>
          </a:xfrm>
          <a:prstGeom prst="rect">
            <a:avLst/>
          </a:prstGeom>
        </p:spPr>
      </p:pic>
      <p:sp>
        <p:nvSpPr>
          <p:cNvPr id="11" name="Title 10"/>
          <p:cNvSpPr>
            <a:spLocks noGrp="1"/>
          </p:cNvSpPr>
          <p:nvPr>
            <p:ph type="title"/>
          </p:nvPr>
        </p:nvSpPr>
        <p:spPr/>
        <p:txBody>
          <a:bodyPr/>
          <a:lstStyle/>
          <a:p>
            <a:r>
              <a:rPr lang="en-US" dirty="0" smtClean="0">
                <a:solidFill>
                  <a:srgbClr val="000000"/>
                </a:solidFill>
              </a:rPr>
              <a:t>Classification Scheme</a:t>
            </a:r>
            <a:endParaRPr lang="en-US" dirty="0">
              <a:solidFill>
                <a:srgbClr val="000000"/>
              </a:solidFill>
            </a:endParaRPr>
          </a:p>
        </p:txBody>
      </p:sp>
      <p:sp>
        <p:nvSpPr>
          <p:cNvPr id="13" name="TextBox 12"/>
          <p:cNvSpPr txBox="1"/>
          <p:nvPr/>
        </p:nvSpPr>
        <p:spPr>
          <a:xfrm>
            <a:off x="0" y="4140456"/>
            <a:ext cx="3041174" cy="1200329"/>
          </a:xfrm>
          <a:prstGeom prst="rect">
            <a:avLst/>
          </a:prstGeom>
          <a:noFill/>
        </p:spPr>
        <p:txBody>
          <a:bodyPr wrap="square" rtlCol="0">
            <a:spAutoFit/>
          </a:bodyPr>
          <a:lstStyle/>
          <a:p>
            <a:r>
              <a:rPr lang="en-US" dirty="0" smtClean="0"/>
              <a:t> </a:t>
            </a:r>
            <a:r>
              <a:rPr lang="en-US" dirty="0" smtClean="0"/>
              <a:t>Boulders in and out of crater</a:t>
            </a:r>
          </a:p>
          <a:p>
            <a:r>
              <a:rPr lang="en-US" dirty="0" smtClean="0"/>
              <a:t>(</a:t>
            </a:r>
            <a:r>
              <a:rPr lang="en-US" dirty="0" err="1" smtClean="0"/>
              <a:t>Lat,Lon</a:t>
            </a:r>
            <a:r>
              <a:rPr lang="en-US" dirty="0" smtClean="0"/>
              <a:t>): 70.05710</a:t>
            </a:r>
            <a:r>
              <a:rPr lang="en-US" dirty="0"/>
              <a:t>, 33.74692 </a:t>
            </a:r>
          </a:p>
        </p:txBody>
      </p:sp>
      <p:sp>
        <p:nvSpPr>
          <p:cNvPr id="14" name="TextBox 13"/>
          <p:cNvSpPr txBox="1"/>
          <p:nvPr/>
        </p:nvSpPr>
        <p:spPr>
          <a:xfrm>
            <a:off x="3041174" y="3151508"/>
            <a:ext cx="3041174" cy="923330"/>
          </a:xfrm>
          <a:prstGeom prst="rect">
            <a:avLst/>
          </a:prstGeom>
          <a:noFill/>
        </p:spPr>
        <p:txBody>
          <a:bodyPr wrap="square" rtlCol="0">
            <a:spAutoFit/>
          </a:bodyPr>
          <a:lstStyle/>
          <a:p>
            <a:r>
              <a:rPr lang="en-US" dirty="0" smtClean="0"/>
              <a:t>Boulders </a:t>
            </a:r>
            <a:r>
              <a:rPr lang="en-US" dirty="0" smtClean="0"/>
              <a:t>in rim of crater</a:t>
            </a:r>
          </a:p>
          <a:p>
            <a:r>
              <a:rPr lang="en-US" dirty="0" smtClean="0"/>
              <a:t>(</a:t>
            </a:r>
            <a:r>
              <a:rPr lang="en-US" dirty="0" err="1" smtClean="0"/>
              <a:t>Lat,Lon</a:t>
            </a:r>
            <a:r>
              <a:rPr lang="en-US" dirty="0" smtClean="0"/>
              <a:t>): </a:t>
            </a:r>
            <a:r>
              <a:rPr lang="en-US" dirty="0"/>
              <a:t>-69.82715, </a:t>
            </a:r>
            <a:r>
              <a:rPr lang="en-US" dirty="0" smtClean="0"/>
              <a:t>44.19792</a:t>
            </a:r>
            <a:endParaRPr lang="en-US" dirty="0"/>
          </a:p>
        </p:txBody>
      </p:sp>
      <p:sp>
        <p:nvSpPr>
          <p:cNvPr id="15" name="TextBox 14"/>
          <p:cNvSpPr txBox="1"/>
          <p:nvPr/>
        </p:nvSpPr>
        <p:spPr>
          <a:xfrm>
            <a:off x="6102826" y="4140457"/>
            <a:ext cx="3041174" cy="923330"/>
          </a:xfrm>
          <a:prstGeom prst="rect">
            <a:avLst/>
          </a:prstGeom>
          <a:noFill/>
        </p:spPr>
        <p:txBody>
          <a:bodyPr wrap="square" rtlCol="0">
            <a:spAutoFit/>
          </a:bodyPr>
          <a:lstStyle/>
          <a:p>
            <a:r>
              <a:rPr lang="en-US" dirty="0" smtClean="0"/>
              <a:t> </a:t>
            </a:r>
            <a:r>
              <a:rPr lang="en-US" dirty="0" smtClean="0"/>
              <a:t>Boulders in crater</a:t>
            </a:r>
          </a:p>
          <a:p>
            <a:r>
              <a:rPr lang="en-US" dirty="0" smtClean="0"/>
              <a:t>(</a:t>
            </a:r>
            <a:r>
              <a:rPr lang="en-US" dirty="0" err="1" smtClean="0"/>
              <a:t>Lat,Lon</a:t>
            </a:r>
            <a:r>
              <a:rPr lang="en-US" dirty="0" smtClean="0"/>
              <a:t>): </a:t>
            </a:r>
            <a:r>
              <a:rPr lang="en-US" dirty="0"/>
              <a:t>-57.83154, 27.59439 </a:t>
            </a:r>
          </a:p>
        </p:txBody>
      </p:sp>
      <p:sp>
        <p:nvSpPr>
          <p:cNvPr id="16" name="TextBox 15"/>
          <p:cNvSpPr txBox="1"/>
          <p:nvPr/>
        </p:nvSpPr>
        <p:spPr>
          <a:xfrm>
            <a:off x="7543800" y="6581001"/>
            <a:ext cx="1600200" cy="276999"/>
          </a:xfrm>
          <a:prstGeom prst="rect">
            <a:avLst/>
          </a:prstGeom>
          <a:noFill/>
        </p:spPr>
        <p:txBody>
          <a:bodyPr wrap="square" rtlCol="0">
            <a:spAutoFit/>
          </a:bodyPr>
          <a:lstStyle/>
          <a:p>
            <a:r>
              <a:rPr lang="en-US" sz="1200" dirty="0" smtClean="0"/>
              <a:t>ASU/LROC/ACT</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842" y="1251744"/>
            <a:ext cx="3255264" cy="1162050"/>
          </a:xfrm>
        </p:spPr>
        <p:txBody>
          <a:bodyPr/>
          <a:lstStyle/>
          <a:p>
            <a:r>
              <a:rPr lang="en-US" dirty="0" smtClean="0">
                <a:solidFill>
                  <a:srgbClr val="000000"/>
                </a:solidFill>
              </a:rPr>
              <a:t>Distribution</a:t>
            </a:r>
            <a:endParaRPr lang="en-US" dirty="0">
              <a:solidFill>
                <a:srgbClr val="000000"/>
              </a:solidFill>
            </a:endParaRPr>
          </a:p>
        </p:txBody>
      </p:sp>
      <p:pic>
        <p:nvPicPr>
          <p:cNvPr id="5" name="Content Placeholder 4" descr="Screen Shot 2011-11-29 at 6.00.40 AM.png"/>
          <p:cNvPicPr>
            <a:picLocks noGrp="1" noChangeAspect="1"/>
          </p:cNvPicPr>
          <p:nvPr>
            <p:ph idx="1"/>
          </p:nvPr>
        </p:nvPicPr>
        <p:blipFill>
          <a:blip r:embed="rId2"/>
          <a:srcRect t="-26848" b="-26848"/>
          <a:stretch>
            <a:fillRect/>
          </a:stretch>
        </p:blipFill>
        <p:spPr/>
      </p:pic>
      <p:sp>
        <p:nvSpPr>
          <p:cNvPr id="4" name="Text Placeholder 3"/>
          <p:cNvSpPr>
            <a:spLocks noGrp="1"/>
          </p:cNvSpPr>
          <p:nvPr>
            <p:ph type="body" sz="half" idx="2"/>
          </p:nvPr>
        </p:nvSpPr>
        <p:spPr>
          <a:xfrm>
            <a:off x="381093" y="2537618"/>
            <a:ext cx="3255264" cy="2392363"/>
          </a:xfrm>
        </p:spPr>
        <p:txBody>
          <a:bodyPr>
            <a:noAutofit/>
          </a:bodyPr>
          <a:lstStyle/>
          <a:p>
            <a:pPr>
              <a:buFont typeface="Arial"/>
              <a:buChar char="•"/>
            </a:pPr>
            <a:r>
              <a:rPr lang="en-US" sz="1600" dirty="0" smtClean="0">
                <a:solidFill>
                  <a:schemeClr val="accent5"/>
                </a:solidFill>
              </a:rPr>
              <a:t>NAC footprints in blue</a:t>
            </a:r>
          </a:p>
          <a:p>
            <a:pPr>
              <a:buFont typeface="Arial"/>
              <a:buChar char="•"/>
            </a:pPr>
            <a:r>
              <a:rPr lang="en-US" sz="1600" dirty="0" err="1" smtClean="0">
                <a:solidFill>
                  <a:schemeClr val="accent5"/>
                </a:solidFill>
              </a:rPr>
              <a:t>Bouldery</a:t>
            </a:r>
            <a:r>
              <a:rPr lang="en-US" sz="1600" dirty="0" smtClean="0">
                <a:solidFill>
                  <a:schemeClr val="accent5"/>
                </a:solidFill>
              </a:rPr>
              <a:t> craters in green</a:t>
            </a:r>
          </a:p>
          <a:p>
            <a:pPr>
              <a:buFont typeface="Arial"/>
              <a:buChar char="•"/>
            </a:pPr>
            <a:endParaRPr lang="en-US" sz="1600" dirty="0" smtClean="0">
              <a:solidFill>
                <a:schemeClr val="accent5"/>
              </a:solidFill>
            </a:endParaRPr>
          </a:p>
          <a:p>
            <a:pPr>
              <a:buFont typeface="Arial"/>
              <a:buChar char="•"/>
            </a:pPr>
            <a:r>
              <a:rPr lang="en-US" sz="1600" dirty="0" smtClean="0">
                <a:solidFill>
                  <a:schemeClr val="accent5"/>
                </a:solidFill>
              </a:rPr>
              <a:t>Craters are mainly grouped together. </a:t>
            </a:r>
            <a:endParaRPr lang="en-US" sz="1600" dirty="0" smtClean="0">
              <a:solidFill>
                <a:schemeClr val="accent5"/>
              </a:solidFill>
            </a:endParaRPr>
          </a:p>
          <a:p>
            <a:endParaRPr lang="en-US" sz="1600" dirty="0" smtClean="0">
              <a:solidFill>
                <a:schemeClr val="accent5"/>
              </a:solidFill>
            </a:endParaRPr>
          </a:p>
          <a:p>
            <a:pPr>
              <a:buFont typeface="Arial"/>
              <a:buChar char="•"/>
            </a:pPr>
            <a:r>
              <a:rPr lang="en-US" sz="1600" dirty="0" smtClean="0">
                <a:solidFill>
                  <a:schemeClr val="accent5"/>
                </a:solidFill>
              </a:rPr>
              <a:t>There </a:t>
            </a:r>
            <a:r>
              <a:rPr lang="en-US" sz="1600" dirty="0" smtClean="0">
                <a:solidFill>
                  <a:schemeClr val="accent5"/>
                </a:solidFill>
              </a:rPr>
              <a:t>are gaps in NAC coverage of Mare </a:t>
            </a:r>
            <a:r>
              <a:rPr lang="en-US" sz="1600" dirty="0" err="1" smtClean="0">
                <a:solidFill>
                  <a:schemeClr val="accent5"/>
                </a:solidFill>
              </a:rPr>
              <a:t>Crisium</a:t>
            </a:r>
            <a:r>
              <a:rPr lang="en-US" sz="1600" dirty="0" smtClean="0">
                <a:solidFill>
                  <a:schemeClr val="accent5"/>
                </a:solidFill>
              </a:rPr>
              <a:t>.</a:t>
            </a:r>
          </a:p>
          <a:p>
            <a:pPr>
              <a:buFont typeface="Arial"/>
              <a:buChar char="•"/>
            </a:pPr>
            <a:endParaRPr lang="en-US" sz="1600" dirty="0" smtClean="0">
              <a:solidFill>
                <a:schemeClr val="accent5"/>
              </a:solidFill>
            </a:endParaRPr>
          </a:p>
          <a:p>
            <a:pPr>
              <a:buFont typeface="Arial"/>
              <a:buChar char="•"/>
            </a:pPr>
            <a:endParaRPr lang="en-US" sz="1600" dirty="0">
              <a:solidFill>
                <a:schemeClr val="accent5"/>
              </a:solidFill>
            </a:endParaRPr>
          </a:p>
        </p:txBody>
      </p:sp>
      <p:cxnSp>
        <p:nvCxnSpPr>
          <p:cNvPr id="7" name="Straight Connector 6"/>
          <p:cNvCxnSpPr/>
          <p:nvPr/>
        </p:nvCxnSpPr>
        <p:spPr>
          <a:xfrm>
            <a:off x="4356101" y="4894527"/>
            <a:ext cx="850900" cy="1588"/>
          </a:xfrm>
          <a:prstGeom prst="line">
            <a:avLst/>
          </a:prstGeom>
          <a:ln w="48000" cap="flat" cmpd="thickThin"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9100" y="4560649"/>
            <a:ext cx="1028700" cy="369332"/>
          </a:xfrm>
          <a:prstGeom prst="rect">
            <a:avLst/>
          </a:prstGeom>
          <a:noFill/>
        </p:spPr>
        <p:txBody>
          <a:bodyPr wrap="square" rtlCol="0">
            <a:spAutoFit/>
          </a:bodyPr>
          <a:lstStyle/>
          <a:p>
            <a:r>
              <a:rPr lang="en-US" dirty="0" smtClean="0"/>
              <a:t>100 km</a:t>
            </a:r>
            <a:endParaRPr lang="en-US" dirty="0"/>
          </a:p>
        </p:txBody>
      </p:sp>
      <p:cxnSp>
        <p:nvCxnSpPr>
          <p:cNvPr id="13" name="Straight Arrow Connector 12"/>
          <p:cNvCxnSpPr/>
          <p:nvPr/>
        </p:nvCxnSpPr>
        <p:spPr>
          <a:xfrm rot="5400000" flipH="1" flipV="1">
            <a:off x="3302000" y="2197100"/>
            <a:ext cx="431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51700" y="6287829"/>
            <a:ext cx="1600200" cy="276999"/>
          </a:xfrm>
          <a:prstGeom prst="rect">
            <a:avLst/>
          </a:prstGeom>
          <a:noFill/>
        </p:spPr>
        <p:txBody>
          <a:bodyPr wrap="square" rtlCol="0">
            <a:spAutoFit/>
          </a:bodyPr>
          <a:lstStyle/>
          <a:p>
            <a:r>
              <a:rPr lang="en-US" sz="1200" dirty="0" smtClean="0"/>
              <a:t>ASU/LROC/ACT</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1400969"/>
            <a:ext cx="3255264" cy="1162050"/>
          </a:xfrm>
        </p:spPr>
        <p:txBody>
          <a:bodyPr/>
          <a:lstStyle/>
          <a:p>
            <a:r>
              <a:rPr lang="en-US" dirty="0" smtClean="0">
                <a:solidFill>
                  <a:srgbClr val="000000"/>
                </a:solidFill>
              </a:rPr>
              <a:t>Flow features</a:t>
            </a:r>
            <a:endParaRPr lang="en-US" dirty="0">
              <a:solidFill>
                <a:srgbClr val="000000"/>
              </a:solidFill>
            </a:endParaRPr>
          </a:p>
        </p:txBody>
      </p:sp>
      <p:pic>
        <p:nvPicPr>
          <p:cNvPr id="5" name="Content Placeholder 4" descr="Screen Shot 2011-11-29 at 6.50.55 AM.png"/>
          <p:cNvPicPr>
            <a:picLocks noGrp="1" noChangeAspect="1"/>
          </p:cNvPicPr>
          <p:nvPr>
            <p:ph idx="1"/>
          </p:nvPr>
        </p:nvPicPr>
        <p:blipFill>
          <a:blip r:embed="rId2"/>
          <a:srcRect t="-41611" b="-41611"/>
          <a:stretch>
            <a:fillRect/>
          </a:stretch>
        </p:blipFill>
        <p:spPr/>
      </p:pic>
      <p:sp>
        <p:nvSpPr>
          <p:cNvPr id="4" name="Text Placeholder 3"/>
          <p:cNvSpPr>
            <a:spLocks noGrp="1"/>
          </p:cNvSpPr>
          <p:nvPr>
            <p:ph type="body" sz="half" idx="2"/>
          </p:nvPr>
        </p:nvSpPr>
        <p:spPr/>
        <p:txBody>
          <a:bodyPr>
            <a:normAutofit/>
          </a:bodyPr>
          <a:lstStyle/>
          <a:p>
            <a:r>
              <a:rPr lang="en-US" sz="2000" dirty="0" smtClean="0">
                <a:solidFill>
                  <a:schemeClr val="accent5"/>
                </a:solidFill>
              </a:rPr>
              <a:t>Lava Flow features are outlined </a:t>
            </a:r>
          </a:p>
          <a:p>
            <a:r>
              <a:rPr lang="en-US" sz="2000" dirty="0" smtClean="0">
                <a:solidFill>
                  <a:schemeClr val="accent5"/>
                </a:solidFill>
              </a:rPr>
              <a:t>These are areas of higher elevation</a:t>
            </a:r>
          </a:p>
          <a:p>
            <a:endParaRPr lang="en-US" sz="2000" dirty="0" smtClean="0">
              <a:solidFill>
                <a:schemeClr val="accent5"/>
              </a:solidFill>
            </a:endParaRPr>
          </a:p>
          <a:p>
            <a:endParaRPr lang="en-US" sz="2000" dirty="0">
              <a:solidFill>
                <a:schemeClr val="accent5"/>
              </a:solidFill>
            </a:endParaRPr>
          </a:p>
        </p:txBody>
      </p:sp>
      <p:cxnSp>
        <p:nvCxnSpPr>
          <p:cNvPr id="6" name="Straight Connector 5"/>
          <p:cNvCxnSpPr/>
          <p:nvPr/>
        </p:nvCxnSpPr>
        <p:spPr>
          <a:xfrm>
            <a:off x="4254500" y="4684699"/>
            <a:ext cx="812800" cy="1588"/>
          </a:xfrm>
          <a:prstGeom prst="line">
            <a:avLst/>
          </a:prstGeom>
          <a:ln w="48000" cap="flat" cmpd="thickThin"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254500" y="4284133"/>
            <a:ext cx="1028700" cy="369332"/>
          </a:xfrm>
          <a:prstGeom prst="rect">
            <a:avLst/>
          </a:prstGeom>
          <a:noFill/>
        </p:spPr>
        <p:txBody>
          <a:bodyPr wrap="square" rtlCol="0">
            <a:spAutoFit/>
          </a:bodyPr>
          <a:lstStyle/>
          <a:p>
            <a:r>
              <a:rPr lang="en-US" dirty="0" smtClean="0"/>
              <a:t>100</a:t>
            </a:r>
            <a:r>
              <a:rPr lang="en-US" dirty="0" smtClean="0"/>
              <a:t> km</a:t>
            </a:r>
            <a:endParaRPr lang="en-US" dirty="0"/>
          </a:p>
        </p:txBody>
      </p:sp>
      <p:cxnSp>
        <p:nvCxnSpPr>
          <p:cNvPr id="11" name="Straight Arrow Connector 10"/>
          <p:cNvCxnSpPr/>
          <p:nvPr/>
        </p:nvCxnSpPr>
        <p:spPr>
          <a:xfrm rot="5400000" flipH="1" flipV="1">
            <a:off x="3302000" y="2197100"/>
            <a:ext cx="431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88200" y="6148129"/>
            <a:ext cx="1600200" cy="276999"/>
          </a:xfrm>
          <a:prstGeom prst="rect">
            <a:avLst/>
          </a:prstGeom>
          <a:noFill/>
        </p:spPr>
        <p:txBody>
          <a:bodyPr wrap="square" rtlCol="0">
            <a:spAutoFit/>
          </a:bodyPr>
          <a:lstStyle/>
          <a:p>
            <a:r>
              <a:rPr lang="en-US" sz="1200" dirty="0" smtClean="0"/>
              <a:t>ASU/LROC/ACT</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5748981</TotalTime>
  <Words>1083</Words>
  <Application>Microsoft Macintosh PowerPoint</Application>
  <PresentationFormat>On-screen Show (4:3)</PresentationFormat>
  <Paragraphs>120</Paragraphs>
  <Slides>16</Slides>
  <Notes>5</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Advantage</vt:lpstr>
      <vt:lpstr>Craters in Younger Lunar Mare Units Seen in LROC NAC Images</vt:lpstr>
      <vt:lpstr>Objective</vt:lpstr>
      <vt:lpstr>Background</vt:lpstr>
      <vt:lpstr>Mare Crisium</vt:lpstr>
      <vt:lpstr>Approach</vt:lpstr>
      <vt:lpstr>Classification Scheme</vt:lpstr>
      <vt:lpstr>Classification Scheme</vt:lpstr>
      <vt:lpstr>Distribution</vt:lpstr>
      <vt:lpstr>Flow features</vt:lpstr>
      <vt:lpstr>Elevation Map</vt:lpstr>
      <vt:lpstr>Results</vt:lpstr>
      <vt:lpstr>Isolated Distribution</vt:lpstr>
      <vt:lpstr>Conclusion</vt:lpstr>
      <vt:lpstr>Sources</vt:lpstr>
      <vt:lpstr>Questions?</vt:lpstr>
      <vt:lpstr>Classification</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Aged Craters in Younger Lunar Mare Units Seen in LROC NAC Images</dc:title>
  <dc:creator>Hallie Gengl</dc:creator>
  <cp:lastModifiedBy>Hallie Gengl</cp:lastModifiedBy>
  <cp:revision>9</cp:revision>
  <dcterms:created xsi:type="dcterms:W3CDTF">2012-04-12T02:22:35Z</dcterms:created>
  <dcterms:modified xsi:type="dcterms:W3CDTF">2012-04-12T04:45:20Z</dcterms:modified>
</cp:coreProperties>
</file>